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33"/>
  </p:notesMasterIdLst>
  <p:handoutMasterIdLst>
    <p:handoutMasterId r:id="rId34"/>
  </p:handoutMasterIdLst>
  <p:sldIdLst>
    <p:sldId id="294" r:id="rId2"/>
    <p:sldId id="381" r:id="rId3"/>
    <p:sldId id="380" r:id="rId4"/>
    <p:sldId id="370" r:id="rId5"/>
    <p:sldId id="369" r:id="rId6"/>
    <p:sldId id="371" r:id="rId7"/>
    <p:sldId id="379" r:id="rId8"/>
    <p:sldId id="399" r:id="rId9"/>
    <p:sldId id="378" r:id="rId10"/>
    <p:sldId id="263" r:id="rId11"/>
    <p:sldId id="389" r:id="rId12"/>
    <p:sldId id="390" r:id="rId13"/>
    <p:sldId id="377" r:id="rId14"/>
    <p:sldId id="391" r:id="rId15"/>
    <p:sldId id="392" r:id="rId16"/>
    <p:sldId id="284" r:id="rId17"/>
    <p:sldId id="343" r:id="rId18"/>
    <p:sldId id="333" r:id="rId19"/>
    <p:sldId id="393" r:id="rId20"/>
    <p:sldId id="362" r:id="rId21"/>
    <p:sldId id="394" r:id="rId22"/>
    <p:sldId id="363" r:id="rId23"/>
    <p:sldId id="384" r:id="rId24"/>
    <p:sldId id="397" r:id="rId25"/>
    <p:sldId id="395" r:id="rId26"/>
    <p:sldId id="396" r:id="rId27"/>
    <p:sldId id="372" r:id="rId28"/>
    <p:sldId id="383" r:id="rId29"/>
    <p:sldId id="386" r:id="rId30"/>
    <p:sldId id="387" r:id="rId31"/>
    <p:sldId id="398" r:id="rId3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orient="horz" pos="1274">
          <p15:clr>
            <a:srgbClr val="A4A3A4"/>
          </p15:clr>
        </p15:guide>
        <p15:guide id="3" orient="horz" pos="114">
          <p15:clr>
            <a:srgbClr val="A4A3A4"/>
          </p15:clr>
        </p15:guide>
        <p15:guide id="4" orient="horz" pos="2093">
          <p15:clr>
            <a:srgbClr val="A4A3A4"/>
          </p15:clr>
        </p15:guide>
        <p15:guide id="5" orient="horz" pos="453">
          <p15:clr>
            <a:srgbClr val="A4A3A4"/>
          </p15:clr>
        </p15:guide>
        <p15:guide id="6" orient="horz" pos="3001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3562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  <p15:guide id="13" pos="5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4E"/>
    <a:srgbClr val="4E4E4E"/>
    <a:srgbClr val="404040"/>
    <a:srgbClr val="004C97"/>
    <a:srgbClr val="63666A"/>
    <a:srgbClr val="99D6EA"/>
    <a:srgbClr val="505050"/>
    <a:srgbClr val="A7A8AA"/>
    <a:srgbClr val="003087"/>
    <a:srgbClr val="0F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3"/>
  </p:normalViewPr>
  <p:slideViewPr>
    <p:cSldViewPr snapToGrid="0" snapToObjects="1" showGuides="1">
      <p:cViewPr varScale="1">
        <p:scale>
          <a:sx n="88" d="100"/>
          <a:sy n="88" d="100"/>
        </p:scale>
        <p:origin x="608" y="64"/>
      </p:cViewPr>
      <p:guideLst>
        <p:guide orient="horz" pos="3107"/>
        <p:guide orient="horz" pos="1274"/>
        <p:guide orient="horz" pos="114"/>
        <p:guide orient="horz" pos="2093"/>
        <p:guide orient="horz" pos="453"/>
        <p:guide orient="horz" pos="3001"/>
        <p:guide pos="5616"/>
        <p:guide pos="136"/>
        <p:guide pos="3562"/>
        <p:guide pos="4453"/>
        <p:guide pos="5163"/>
        <p:guide pos="4632"/>
        <p:guide pos="58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Eric%20Viklund\Documents\Nb3Sn\Nb3Sn_Mechanical_Polishing\CBP_Sample_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405168311221024"/>
          <c:y val="3.6488624958805796E-2"/>
          <c:w val="0.74189460287104458"/>
          <c:h val="0.7782138194175437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7"/>
            <c:spPr>
              <a:noFill/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Sheet1!$D$4:$D$7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8</c:v>
                </c:pt>
              </c:numCache>
            </c:numRef>
          </c:xVal>
          <c:yVal>
            <c:numRef>
              <c:f>Sheet1!$E$4:$E$7</c:f>
              <c:numCache>
                <c:formatCode>General</c:formatCode>
                <c:ptCount val="4"/>
                <c:pt idx="0">
                  <c:v>3.1040000000000001</c:v>
                </c:pt>
                <c:pt idx="1">
                  <c:v>2.7959999999999998</c:v>
                </c:pt>
                <c:pt idx="2">
                  <c:v>1.952</c:v>
                </c:pt>
                <c:pt idx="3">
                  <c:v>1.8260000000000001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72-4408-AC2B-19ABDA42AF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170744"/>
        <c:axId val="524171064"/>
      </c:scatterChart>
      <c:valAx>
        <c:axId val="524170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Duration of CBP[hours]</a:t>
                </a:r>
              </a:p>
            </c:rich>
          </c:tx>
          <c:layout>
            <c:manualLayout>
              <c:xMode val="edge"/>
              <c:yMode val="edge"/>
              <c:x val="0.33619147435879804"/>
              <c:y val="0.903967601036750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171064"/>
        <c:crosses val="autoZero"/>
        <c:crossBetween val="midCat"/>
      </c:valAx>
      <c:valAx>
        <c:axId val="524171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 dirty="0"/>
                  <a:t>Nb</a:t>
                </a:r>
                <a:r>
                  <a:rPr lang="en-US" sz="1400" baseline="-25000" dirty="0"/>
                  <a:t>3</a:t>
                </a:r>
                <a:r>
                  <a:rPr lang="en-US" sz="1400" baseline="0" dirty="0"/>
                  <a:t>Sn Film Thickness [</a:t>
                </a:r>
                <a:r>
                  <a:rPr lang="el-GR" sz="1400" baseline="0" dirty="0"/>
                  <a:t>μ</a:t>
                </a:r>
                <a:r>
                  <a:rPr lang="en-US" sz="1400" baseline="0" dirty="0"/>
                  <a:t>m]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2.5134814945225844E-2"/>
              <c:y val="0.119419822394749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170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90643434222041"/>
          <c:y val="4.4396097084126632E-2"/>
          <c:w val="0.76303714782085208"/>
          <c:h val="0.74732390354000711"/>
        </c:manualLayout>
      </c:layout>
      <c:scatterChart>
        <c:scatterStyle val="lineMarker"/>
        <c:varyColors val="0"/>
        <c:ser>
          <c:idx val="1"/>
          <c:order val="1"/>
          <c:tx>
            <c:strRef>
              <c:f>'Surface roughness'!$I$4</c:f>
              <c:strCache>
                <c:ptCount val="1"/>
                <c:pt idx="0">
                  <c:v>Polished Nb3Sn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D8B850"/>
              </a:solidFill>
              <a:ln w="9525">
                <a:noFill/>
              </a:ln>
              <a:effectLst/>
            </c:spPr>
          </c:marker>
          <c:xVal>
            <c:numRef>
              <c:f>'Surface roughness'!$G$5:$G$9</c:f>
              <c:numCache>
                <c:formatCode>0.000_ 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xVal>
          <c:yVal>
            <c:numRef>
              <c:f>'Surface roughness'!$I$5:$I$9</c:f>
              <c:numCache>
                <c:formatCode>0</c:formatCode>
                <c:ptCount val="5"/>
                <c:pt idx="0">
                  <c:v>208.23812143326364</c:v>
                </c:pt>
                <c:pt idx="1">
                  <c:v>185.1342807526209</c:v>
                </c:pt>
                <c:pt idx="2">
                  <c:v>100.27374087581688</c:v>
                </c:pt>
                <c:pt idx="3">
                  <c:v>54.245449154616942</c:v>
                </c:pt>
                <c:pt idx="4">
                  <c:v>16.536775767490553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47-4804-8810-C25483CD91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0451000"/>
        <c:axId val="54045708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'Surface roughness'!$H$4</c15:sqref>
                        </c15:formulaRef>
                      </c:ext>
                    </c:extLst>
                    <c:strCache>
                      <c:ptCount val="1"/>
                      <c:pt idx="0">
                        <c:v>Polished Nb3Sn</c:v>
                      </c:pt>
                    </c:strCache>
                  </c:strRef>
                </c:tx>
                <c:spPr>
                  <a:ln w="28575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'Surface roughness'!$G$5:$G$9</c15:sqref>
                        </c15:formulaRef>
                      </c:ext>
                    </c:extLst>
                    <c:numCache>
                      <c:formatCode>0.000_ </c:formatCode>
                      <c:ptCount val="5"/>
                      <c:pt idx="0">
                        <c:v>0</c:v>
                      </c:pt>
                      <c:pt idx="1">
                        <c:v>2</c:v>
                      </c:pt>
                      <c:pt idx="2">
                        <c:v>4</c:v>
                      </c:pt>
                      <c:pt idx="3">
                        <c:v>6</c:v>
                      </c:pt>
                      <c:pt idx="4">
                        <c:v>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'Surface roughness'!$H$5:$H$9</c15:sqref>
                        </c15:formulaRef>
                      </c:ext>
                    </c:extLst>
                    <c:numCache>
                      <c:formatCode>0</c:formatCode>
                      <c:ptCount val="5"/>
                      <c:pt idx="0">
                        <c:v>163.36365077377715</c:v>
                      </c:pt>
                      <c:pt idx="1">
                        <c:v>146.67821271635918</c:v>
                      </c:pt>
                      <c:pt idx="2">
                        <c:v>64.905785673315165</c:v>
                      </c:pt>
                      <c:pt idx="3">
                        <c:v>38.202676222036935</c:v>
                      </c:pt>
                      <c:pt idx="4">
                        <c:v>11.345769995432812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1A47-4804-8810-C25483CD910F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'Surface roughness'!$J$4</c15:sqref>
                        </c15:formulaRef>
                      </c:ext>
                    </c:extLst>
                    <c:strCache>
                      <c:ptCount val="1"/>
                      <c:pt idx="0">
                        <c:v>Rz</c:v>
                      </c:pt>
                    </c:strCache>
                  </c:strRef>
                </c:tx>
                <c:spPr>
                  <a:ln w="28575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'Surface roughness'!$G$5:$G$9</c15:sqref>
                        </c15:formulaRef>
                      </c:ext>
                    </c:extLst>
                    <c:numCache>
                      <c:formatCode>0.000_ </c:formatCode>
                      <c:ptCount val="5"/>
                      <c:pt idx="0">
                        <c:v>0</c:v>
                      </c:pt>
                      <c:pt idx="1">
                        <c:v>2</c:v>
                      </c:pt>
                      <c:pt idx="2">
                        <c:v>4</c:v>
                      </c:pt>
                      <c:pt idx="3">
                        <c:v>6</c:v>
                      </c:pt>
                      <c:pt idx="4">
                        <c:v>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'Surface roughness'!$J$5:$J$9</c15:sqref>
                        </c15:formulaRef>
                      </c:ext>
                    </c:extLst>
                    <c:numCache>
                      <c:formatCode>0</c:formatCode>
                      <c:ptCount val="5"/>
                      <c:pt idx="0">
                        <c:v>2175.1998247054871</c:v>
                      </c:pt>
                      <c:pt idx="1">
                        <c:v>1864.2001577973133</c:v>
                      </c:pt>
                      <c:pt idx="2">
                        <c:v>1811.9000060323742</c:v>
                      </c:pt>
                      <c:pt idx="3">
                        <c:v>1524.8999716277467</c:v>
                      </c:pt>
                      <c:pt idx="4">
                        <c:v>978.0000027603819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1A47-4804-8810-C25483CD910F}"/>
                  </c:ext>
                </c:extLst>
              </c15:ser>
            </c15:filteredScatterSeries>
          </c:ext>
        </c:extLst>
      </c:scatterChart>
      <c:valAx>
        <c:axId val="540451000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Duration of CBP [hours]</a:t>
                </a:r>
              </a:p>
            </c:rich>
          </c:tx>
          <c:layout>
            <c:manualLayout>
              <c:xMode val="edge"/>
              <c:yMode val="edge"/>
              <c:x val="0.33572703790406661"/>
              <c:y val="0.908822695598821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_);\(0\)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457080"/>
        <c:crosses val="autoZero"/>
        <c:crossBetween val="midCat"/>
        <c:majorUnit val="2"/>
      </c:valAx>
      <c:valAx>
        <c:axId val="540457080"/>
        <c:scaling>
          <c:logBase val="10"/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RMS Surface Roughness</a:t>
                </a:r>
                <a:r>
                  <a:rPr lang="en-US" sz="1400" baseline="0" dirty="0"/>
                  <a:t> [nm]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660142549439788E-2"/>
              <c:y val="5.903846785945152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451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a26f4ac5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a26f4ac5a_0_68:notes"/>
          <p:cNvSpPr txBox="1">
            <a:spLocks noGrp="1"/>
          </p:cNvSpPr>
          <p:nvPr>
            <p:ph type="body" idx="1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spcFirstLastPara="1" wrap="square" lIns="92943" tIns="92943" rIns="92943" bIns="9294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1b191b04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1b191b04b_0_180:notes"/>
          <p:cNvSpPr txBox="1">
            <a:spLocks noGrp="1"/>
          </p:cNvSpPr>
          <p:nvPr>
            <p:ph type="body" idx="1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spcFirstLastPara="1" wrap="square" lIns="92943" tIns="92943" rIns="92943" bIns="9294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4" b="2952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95338"/>
            <a:ext cx="3027894" cy="3767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5" y="795339"/>
            <a:ext cx="5347605" cy="3767006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4350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1F0A5393-89C4-41C5-973C-F84452B9C9A7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4" y="4878161"/>
            <a:ext cx="6262119" cy="187523"/>
          </a:xfrm>
        </p:spPr>
        <p:txBody>
          <a:bodyPr/>
          <a:lstStyle>
            <a:lvl1pPr>
              <a:defRPr sz="900" dirty="0" smtClean="0"/>
            </a:lvl1pPr>
          </a:lstStyle>
          <a:p>
            <a:pPr>
              <a:defRPr/>
            </a:pPr>
            <a:r>
              <a:rPr lang="en-US"/>
              <a:t>Eric Viklund | KEK Interview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979A04A2-726F-2143-A443-7788AF27176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5097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796397"/>
            <a:ext cx="8686800" cy="2795038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3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3774987"/>
            <a:ext cx="8686800" cy="8184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36FCD564-E22B-4245-82DD-874EC7406330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5195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29FF3128-6E29-440B-A801-F92FBD49AC66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5" y="4878161"/>
            <a:ext cx="6260399" cy="18215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355599"/>
            <a:ext cx="8675688" cy="4263293"/>
          </a:xfrm>
          <a:prstGeom prst="rect">
            <a:avLst/>
          </a:prstGeom>
        </p:spPr>
        <p:txBody>
          <a:bodyPr vert="horz"/>
          <a:lstStyle>
            <a:lvl1pPr marL="230188" indent="-230188"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072AC8-B5EB-421E-ABD0-954675087317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4878161"/>
            <a:ext cx="627227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28600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00233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7611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57362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2367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28600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200233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7611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57362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2367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28600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200233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7611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57362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2367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939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t="31279" b="3127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37396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8330" b="40718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1156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4644" b="44456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395190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9861" b="3923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647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42966" b="1613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660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l="29" r="2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1381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3" y="796397"/>
            <a:ext cx="8672513" cy="3794522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41E70A78-53BD-4791-8CD9-486DEEDED681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796397"/>
            <a:ext cx="4206240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5" y="796397"/>
            <a:ext cx="4215383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3641561"/>
            <a:ext cx="4205476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2" y="3641561"/>
            <a:ext cx="4206239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DF51F8E-AD4B-41CB-A430-4C4976701C14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3C614FB1-D7DB-41BC-9B28-7343A2B0BB0B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5" y="4878161"/>
            <a:ext cx="6260399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6" y="3358114"/>
            <a:ext cx="1076325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EAF8D7-9E97-AA4D-8487-CA2D4C7C0B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5900" y="4670857"/>
            <a:ext cx="8699500" cy="202387"/>
            <a:chOff x="600217" y="6229673"/>
            <a:chExt cx="8297721" cy="25738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D3D112-DF9B-9A4D-8B9D-29CE3CAF3F88}"/>
                </a:ext>
              </a:extLst>
            </p:cNvPr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6" descr="FermiLogo_RGB_NALBlue.png">
              <a:extLst>
                <a:ext uri="{FF2B5EF4-FFF2-40B4-BE49-F238E27FC236}">
                  <a16:creationId xmlns:a16="http://schemas.microsoft.com/office/drawing/2014/main" id="{6D02763F-40A7-9F4E-9117-02DB77597369}"/>
                </a:ext>
              </a:extLst>
            </p:cNvPr>
            <p:cNvPicPr>
              <a:picLocks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29673"/>
              <a:ext cx="1044157" cy="25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04" r:id="rId8"/>
    <p:sldLayoutId id="2147484105" r:id="rId9"/>
    <p:sldLayoutId id="2147484120" r:id="rId10"/>
    <p:sldLayoutId id="2147484103" r:id="rId11"/>
    <p:sldLayoutId id="2147484122" r:id="rId12"/>
    <p:sldLayoutId id="2147484116" r:id="rId13"/>
    <p:sldLayoutId id="2147484129" r:id="rId14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mailto:ericviklund2023@u.northwestern.edu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1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27.png"/><Relationship Id="rId4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ACCL23-12 Interview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dirty="0"/>
              <a:t>Presenter: Eric </a:t>
            </a:r>
            <a:r>
              <a:rPr lang="en-US" sz="1400" dirty="0" err="1"/>
              <a:t>Viklund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1E48F-6721-CE4E-847B-CF6428A6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368" y="4323440"/>
            <a:ext cx="3120788" cy="4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75A422-295F-3E8A-A739-1F2695A5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Niobium – Nb</a:t>
            </a:r>
            <a:r>
              <a:rPr lang="en-US" baseline="-25000" dirty="0"/>
              <a:t>3</a:t>
            </a:r>
            <a:r>
              <a:rPr lang="en-US" dirty="0"/>
              <a:t>Sn Thin Film Cavities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2C11A-2786-EA69-8D56-0373C54E20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1ADFDA-3157-443B-9B26-E4EBFFE7195A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41775-857C-00F6-9149-1532A223F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9C8434-0E9F-0C43-CF30-DE96F6243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565473"/>
              </p:ext>
            </p:extLst>
          </p:nvPr>
        </p:nvGraphicFramePr>
        <p:xfrm>
          <a:off x="1249960" y="1537018"/>
          <a:ext cx="65427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448">
                  <a:extLst>
                    <a:ext uri="{9D8B030D-6E8A-4147-A177-3AD203B41FA5}">
                      <a16:colId xmlns:a16="http://schemas.microsoft.com/office/drawing/2014/main" val="1758778039"/>
                    </a:ext>
                  </a:extLst>
                </a:gridCol>
                <a:gridCol w="1700118">
                  <a:extLst>
                    <a:ext uri="{9D8B030D-6E8A-4147-A177-3AD203B41FA5}">
                      <a16:colId xmlns:a16="http://schemas.microsoft.com/office/drawing/2014/main" val="3218831094"/>
                    </a:ext>
                  </a:extLst>
                </a:gridCol>
                <a:gridCol w="1619075">
                  <a:extLst>
                    <a:ext uri="{9D8B030D-6E8A-4147-A177-3AD203B41FA5}">
                      <a16:colId xmlns:a16="http://schemas.microsoft.com/office/drawing/2014/main" val="675116441"/>
                    </a:ext>
                  </a:extLst>
                </a:gridCol>
                <a:gridCol w="1698120">
                  <a:extLst>
                    <a:ext uri="{9D8B030D-6E8A-4147-A177-3AD203B41FA5}">
                      <a16:colId xmlns:a16="http://schemas.microsoft.com/office/drawing/2014/main" val="2539624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Sn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60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  <a:r>
                        <a:rPr lang="en-US" baseline="-25000" dirty="0"/>
                        <a:t>@4K,1.3GHz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</a:t>
                      </a:r>
                      <a:r>
                        <a:rPr lang="en-US" baseline="30000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</a:t>
                      </a:r>
                      <a:r>
                        <a:rPr lang="en-US" baseline="30000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7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MV/m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MV/m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08264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27E24B9-CECA-99F3-3144-56F9B9CDE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699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75A422-295F-3E8A-A739-1F2695A5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Niobium – Nb</a:t>
            </a:r>
            <a:r>
              <a:rPr lang="en-US" baseline="-25000" dirty="0"/>
              <a:t>3</a:t>
            </a:r>
            <a:r>
              <a:rPr lang="en-US" dirty="0"/>
              <a:t>Sn Thin Film Cavities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2C11A-2786-EA69-8D56-0373C54E20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632B0AC-E8D9-4BDD-9FE4-3143DC593393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41775-857C-00F6-9149-1532A223F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9C8434-0E9F-0C43-CF30-DE96F6243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122757"/>
              </p:ext>
            </p:extLst>
          </p:nvPr>
        </p:nvGraphicFramePr>
        <p:xfrm>
          <a:off x="1249960" y="1537018"/>
          <a:ext cx="65427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448">
                  <a:extLst>
                    <a:ext uri="{9D8B030D-6E8A-4147-A177-3AD203B41FA5}">
                      <a16:colId xmlns:a16="http://schemas.microsoft.com/office/drawing/2014/main" val="1758778039"/>
                    </a:ext>
                  </a:extLst>
                </a:gridCol>
                <a:gridCol w="1700118">
                  <a:extLst>
                    <a:ext uri="{9D8B030D-6E8A-4147-A177-3AD203B41FA5}">
                      <a16:colId xmlns:a16="http://schemas.microsoft.com/office/drawing/2014/main" val="3218831094"/>
                    </a:ext>
                  </a:extLst>
                </a:gridCol>
                <a:gridCol w="1619075">
                  <a:extLst>
                    <a:ext uri="{9D8B030D-6E8A-4147-A177-3AD203B41FA5}">
                      <a16:colId xmlns:a16="http://schemas.microsoft.com/office/drawing/2014/main" val="675116441"/>
                    </a:ext>
                  </a:extLst>
                </a:gridCol>
                <a:gridCol w="1698120">
                  <a:extLst>
                    <a:ext uri="{9D8B030D-6E8A-4147-A177-3AD203B41FA5}">
                      <a16:colId xmlns:a16="http://schemas.microsoft.com/office/drawing/2014/main" val="2539624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Sn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60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  <a:r>
                        <a:rPr lang="en-US" baseline="-25000" dirty="0"/>
                        <a:t>@4K,1.3GHz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</a:t>
                      </a:r>
                      <a:r>
                        <a:rPr lang="en-US" baseline="30000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</a:t>
                      </a:r>
                      <a:r>
                        <a:rPr lang="en-US" baseline="30000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7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MV/m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~20 MV/m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08264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27E24B9-CECA-99F3-3144-56F9B9CDE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128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04EAE9-93D3-F10D-1D34-C1EFA5D03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37" y="2516397"/>
            <a:ext cx="5496882" cy="1862913"/>
          </a:xfrm>
        </p:spPr>
        <p:txBody>
          <a:bodyPr anchor="ctr"/>
          <a:lstStyle/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is deposited by Sn vapor-diffusion.</a:t>
            </a:r>
          </a:p>
          <a:p>
            <a:r>
              <a:rPr lang="en-US" dirty="0"/>
              <a:t>Stoichiometry is important.</a:t>
            </a:r>
          </a:p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too thin to be electropolished.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EDDF2-02D9-31F5-C1E9-7C14E73D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Nb</a:t>
            </a:r>
            <a:r>
              <a:rPr lang="en-US" baseline="-25000" dirty="0"/>
              <a:t>3</a:t>
            </a:r>
            <a:r>
              <a:rPr lang="en-US" dirty="0"/>
              <a:t>Sn Cavity Fabrication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E9C8-AB64-821D-4715-9D92494C54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E9384F3-C846-496B-92A1-6FCA8F173B58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D63A5-48EF-8981-487C-3A29F8763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EB435C-84CA-14D3-DC0C-171107CCF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333" b="49315"/>
          <a:stretch/>
        </p:blipFill>
        <p:spPr>
          <a:xfrm>
            <a:off x="267937" y="1055813"/>
            <a:ext cx="2150129" cy="13355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BBFE9F-D180-7B07-B3C7-946EC47B7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3" t="39394"/>
          <a:stretch/>
        </p:blipFill>
        <p:spPr>
          <a:xfrm>
            <a:off x="6819118" y="790741"/>
            <a:ext cx="1929002" cy="15969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4A3ED5-BDAF-3376-BBDF-CEB2BAEAB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63" b="60245"/>
          <a:stretch/>
        </p:blipFill>
        <p:spPr>
          <a:xfrm>
            <a:off x="2346935" y="1069464"/>
            <a:ext cx="1991833" cy="10475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9B1E92-17A9-0656-89DA-A0DF28629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87" r="51240"/>
          <a:stretch/>
        </p:blipFill>
        <p:spPr>
          <a:xfrm>
            <a:off x="4518368" y="832493"/>
            <a:ext cx="2069182" cy="15707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A237-4C7E-6ED1-7717-B3062727703B}"/>
              </a:ext>
            </a:extLst>
          </p:cNvPr>
          <p:cNvSpPr txBox="1"/>
          <p:nvPr/>
        </p:nvSpPr>
        <p:spPr>
          <a:xfrm>
            <a:off x="228600" y="2261969"/>
            <a:ext cx="48520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Lee, </a:t>
            </a:r>
            <a:r>
              <a:rPr lang="en-US" sz="1100" dirty="0" err="1"/>
              <a:t>Jaeyel</a:t>
            </a:r>
            <a:r>
              <a:rPr lang="en-US" sz="1100" dirty="0"/>
              <a:t>, et al. Superconductor Science and Technology 32.2 (2018): 024001.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8950C9-437F-D76C-DED3-8B0F09285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E4290E-E02E-CCF0-AA3F-A741438F4F7A}"/>
              </a:ext>
            </a:extLst>
          </p:cNvPr>
          <p:cNvSpPr/>
          <p:nvPr/>
        </p:nvSpPr>
        <p:spPr>
          <a:xfrm>
            <a:off x="7158708" y="1061196"/>
            <a:ext cx="494951" cy="4296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3138FC-7DF7-1274-3BA1-D32EFA550BC3}"/>
              </a:ext>
            </a:extLst>
          </p:cNvPr>
          <p:cNvSpPr/>
          <p:nvPr/>
        </p:nvSpPr>
        <p:spPr>
          <a:xfrm>
            <a:off x="7941472" y="1069464"/>
            <a:ext cx="494951" cy="4296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46F0E-EE1E-382D-917D-BEAFD7DD137B}"/>
              </a:ext>
            </a:extLst>
          </p:cNvPr>
          <p:cNvGrpSpPr/>
          <p:nvPr/>
        </p:nvGrpSpPr>
        <p:grpSpPr>
          <a:xfrm>
            <a:off x="5473608" y="2309341"/>
            <a:ext cx="3024439" cy="2285239"/>
            <a:chOff x="5473608" y="2309341"/>
            <a:chExt cx="3024439" cy="22852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252BD53-57E4-4F3D-CD0C-4159FE1FB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31" t="2779" b="11807"/>
            <a:stretch/>
          </p:blipFill>
          <p:spPr>
            <a:xfrm>
              <a:off x="6014905" y="2658155"/>
              <a:ext cx="2266405" cy="1652846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B66C76-A0C9-3E59-AB70-B62AC40C848E}"/>
                </a:ext>
              </a:extLst>
            </p:cNvPr>
            <p:cNvCxnSpPr/>
            <p:nvPr/>
          </p:nvCxnSpPr>
          <p:spPr>
            <a:xfrm>
              <a:off x="7670440" y="4349464"/>
              <a:ext cx="62497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7081C2-156D-E66D-00B5-5E2EE9BFDE1E}"/>
                </a:ext>
              </a:extLst>
            </p:cNvPr>
            <p:cNvSpPr txBox="1"/>
            <p:nvPr/>
          </p:nvSpPr>
          <p:spPr>
            <a:xfrm>
              <a:off x="7684316" y="4286803"/>
              <a:ext cx="557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 </a:t>
              </a:r>
              <a:r>
                <a:rPr lang="el-GR" sz="1400" dirty="0"/>
                <a:t>μ</a:t>
              </a:r>
              <a:r>
                <a:rPr lang="en-US" sz="1400" dirty="0"/>
                <a:t>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A24284-AB76-4738-7123-5148EBD3B17B}"/>
                </a:ext>
              </a:extLst>
            </p:cNvPr>
            <p:cNvSpPr txBox="1"/>
            <p:nvPr/>
          </p:nvSpPr>
          <p:spPr>
            <a:xfrm>
              <a:off x="5473608" y="2309341"/>
              <a:ext cx="30244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sz="1000" dirty="0" err="1"/>
                <a:t>Viklund</a:t>
              </a:r>
              <a:r>
                <a:rPr lang="en-US" sz="1000" dirty="0"/>
                <a:t>, Eric, et al. Superconductor Science and Technology 37.2 (2024): 025009.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3" grpId="0"/>
      <p:bldP spid="5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EC632CC-FCD2-8A2F-C2CF-1F5545075012}"/>
              </a:ext>
            </a:extLst>
          </p:cNvPr>
          <p:cNvGrpSpPr/>
          <p:nvPr/>
        </p:nvGrpSpPr>
        <p:grpSpPr>
          <a:xfrm>
            <a:off x="2665294" y="833438"/>
            <a:ext cx="1766887" cy="1184497"/>
            <a:chOff x="1865313" y="3472049"/>
            <a:chExt cx="1766887" cy="1184497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DF0A8A1-6B34-E52D-23FD-EC51AD095276}"/>
                </a:ext>
              </a:extLst>
            </p:cNvPr>
            <p:cNvSpPr/>
            <p:nvPr/>
          </p:nvSpPr>
          <p:spPr>
            <a:xfrm>
              <a:off x="2294467" y="3843867"/>
              <a:ext cx="1337733" cy="572700"/>
            </a:xfrm>
            <a:prstGeom prst="cub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Bulk Nb</a:t>
              </a: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84DC1CB6-229C-C3CF-29C5-6E85EC71A0C4}"/>
                </a:ext>
              </a:extLst>
            </p:cNvPr>
            <p:cNvSpPr/>
            <p:nvPr/>
          </p:nvSpPr>
          <p:spPr>
            <a:xfrm>
              <a:off x="2294466" y="3606799"/>
              <a:ext cx="1337733" cy="371109"/>
            </a:xfrm>
            <a:prstGeom prst="cube">
              <a:avLst>
                <a:gd name="adj" fmla="val 40350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Nb</a:t>
              </a:r>
              <a:r>
                <a:rPr lang="en-US" sz="1000" baseline="-25000" dirty="0"/>
                <a:t>3</a:t>
              </a:r>
              <a:r>
                <a:rPr lang="en-US" sz="1000" dirty="0"/>
                <a:t>Sn</a:t>
              </a:r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7599E73-A809-DA2A-F93F-531827C9E339}"/>
                </a:ext>
              </a:extLst>
            </p:cNvPr>
            <p:cNvSpPr/>
            <p:nvPr/>
          </p:nvSpPr>
          <p:spPr>
            <a:xfrm>
              <a:off x="2294465" y="3472049"/>
              <a:ext cx="1337733" cy="268438"/>
            </a:xfrm>
            <a:prstGeom prst="cube">
              <a:avLst>
                <a:gd name="adj" fmla="val 5534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Pt Cap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502101-20DC-91ED-9ED4-401AB5ECE12B}"/>
                </a:ext>
              </a:extLst>
            </p:cNvPr>
            <p:cNvCxnSpPr/>
            <p:nvPr/>
          </p:nvCxnSpPr>
          <p:spPr>
            <a:xfrm>
              <a:off x="1994430" y="4529667"/>
              <a:ext cx="7339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7E9C2D-4965-7236-70E0-A7D3623046C1}"/>
                </a:ext>
              </a:extLst>
            </p:cNvPr>
            <p:cNvCxnSpPr/>
            <p:nvPr/>
          </p:nvCxnSpPr>
          <p:spPr>
            <a:xfrm flipV="1">
              <a:off x="1994430" y="3877733"/>
              <a:ext cx="0" cy="651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AEF157E-423A-010A-3A26-4ADD0E433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4430" y="4334933"/>
              <a:ext cx="225424" cy="19473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308AC4-A224-290E-5F92-D9CC54AD96F3}"/>
                </a:ext>
              </a:extLst>
            </p:cNvPr>
            <p:cNvSpPr txBox="1"/>
            <p:nvPr/>
          </p:nvSpPr>
          <p:spPr>
            <a:xfrm>
              <a:off x="2663825" y="4410325"/>
              <a:ext cx="258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D1373D-68ED-BA57-7E51-3559EAD6D217}"/>
                </a:ext>
              </a:extLst>
            </p:cNvPr>
            <p:cNvSpPr txBox="1"/>
            <p:nvPr/>
          </p:nvSpPr>
          <p:spPr>
            <a:xfrm>
              <a:off x="1865313" y="3694122"/>
              <a:ext cx="258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BB3182-AB08-052F-BA0F-8DCED628F3BD}"/>
                </a:ext>
              </a:extLst>
            </p:cNvPr>
            <p:cNvSpPr txBox="1"/>
            <p:nvPr/>
          </p:nvSpPr>
          <p:spPr>
            <a:xfrm>
              <a:off x="2065604" y="4123390"/>
              <a:ext cx="258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Z</a:t>
              </a:r>
            </a:p>
          </p:txBody>
        </p:sp>
      </p:grpSp>
      <p:pic>
        <p:nvPicPr>
          <p:cNvPr id="8" name="Content Placeholder 7" descr="A group of imag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65268D3-CD62-1624-B2EF-E218682CA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47" t="10061" r="35724" b="8793"/>
          <a:stretch/>
        </p:blipFill>
        <p:spPr>
          <a:xfrm>
            <a:off x="5019722" y="864066"/>
            <a:ext cx="3744676" cy="367458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026FE3-0B2E-EFCA-277F-200DF251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of Sn Deficient Regions Using 3D Tomography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7F640-034A-AE14-A3E7-F7F1F2B1EC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0BF5735-B2B8-403C-AB9C-F0DB9B7A2A91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4C315-9FA7-1E7E-3E4D-0068839D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6E5F4-CE35-720E-9B0E-625C96745437}"/>
              </a:ext>
            </a:extLst>
          </p:cNvPr>
          <p:cNvSpPr txBox="1"/>
          <p:nvPr/>
        </p:nvSpPr>
        <p:spPr>
          <a:xfrm>
            <a:off x="296776" y="4336099"/>
            <a:ext cx="44236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Viklund</a:t>
            </a:r>
            <a:r>
              <a:rPr lang="en-US" sz="1000" dirty="0"/>
              <a:t>, E., et al. IEEE Transactions on Applied Superconductivity 33.5 (2023): 1-4.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6DA8EC-1450-CCE5-CED8-D72C816D8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9" y="2110290"/>
            <a:ext cx="4640120" cy="2225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07FA20-0770-3C50-24BC-32B0170C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71" y="807401"/>
            <a:ext cx="1804224" cy="1785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2F7344-0C7D-5EC7-BCFE-06FB12107A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543" t="39394"/>
          <a:stretch/>
        </p:blipFill>
        <p:spPr>
          <a:xfrm>
            <a:off x="1592777" y="1773270"/>
            <a:ext cx="1929002" cy="15969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62D2B8E-33E8-1461-184D-4464ADBF2A10}"/>
              </a:ext>
            </a:extLst>
          </p:cNvPr>
          <p:cNvSpPr/>
          <p:nvPr/>
        </p:nvSpPr>
        <p:spPr>
          <a:xfrm>
            <a:off x="1932367" y="2043725"/>
            <a:ext cx="494951" cy="4296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3FB7A3-D574-FDCA-D5F5-8BE07A0B9F4D}"/>
              </a:ext>
            </a:extLst>
          </p:cNvPr>
          <p:cNvSpPr/>
          <p:nvPr/>
        </p:nvSpPr>
        <p:spPr>
          <a:xfrm>
            <a:off x="2715131" y="2051993"/>
            <a:ext cx="494951" cy="4296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7B1B3B-1016-C1A4-A670-015F12805CB1}"/>
              </a:ext>
            </a:extLst>
          </p:cNvPr>
          <p:cNvCxnSpPr>
            <a:cxnSpLocks/>
          </p:cNvCxnSpPr>
          <p:nvPr/>
        </p:nvCxnSpPr>
        <p:spPr>
          <a:xfrm>
            <a:off x="3676569" y="2529509"/>
            <a:ext cx="1944009" cy="15107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960467-CC70-287A-04E5-5EF37FEADFA2}"/>
              </a:ext>
            </a:extLst>
          </p:cNvPr>
          <p:cNvCxnSpPr>
            <a:cxnSpLocks/>
          </p:cNvCxnSpPr>
          <p:nvPr/>
        </p:nvCxnSpPr>
        <p:spPr>
          <a:xfrm>
            <a:off x="3701878" y="2193087"/>
            <a:ext cx="202803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80D37E1-DBB4-147D-99B3-3D3ABCE10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40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8F099-05D6-F0B0-97F3-8026538C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3D EDS and EBSD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88A0A-0ACD-76B4-44B8-00711B3177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5C893A2-9DFC-4DF8-8659-5022DE8C7426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BD06-94A9-EAFA-15FD-30EE16A1A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A6E82-803C-9DDE-CB2E-F1B3D22E7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3E33689-5FB4-9943-5A4F-4FC66B49B3C8}"/>
              </a:ext>
            </a:extLst>
          </p:cNvPr>
          <p:cNvSpPr txBox="1">
            <a:spLocks/>
          </p:cNvSpPr>
          <p:nvPr/>
        </p:nvSpPr>
        <p:spPr>
          <a:xfrm>
            <a:off x="267937" y="957287"/>
            <a:ext cx="5496882" cy="3422023"/>
          </a:xfrm>
          <a:prstGeom prst="rect">
            <a:avLst/>
          </a:prstGeom>
        </p:spPr>
        <p:txBody>
          <a:bodyPr lIns="0" tIns="0" rIns="0" bIns="0" anchor="ctr"/>
          <a:lstStyle>
            <a:lvl1pPr marL="230188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276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3275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5850" indent="-228600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001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EDS shows Sn distribution within the film.</a:t>
            </a:r>
          </a:p>
          <a:p>
            <a:r>
              <a:rPr lang="en-US" dirty="0"/>
              <a:t>EBSD shows the grain structure of the film.</a:t>
            </a:r>
          </a:p>
          <a:p>
            <a:r>
              <a:rPr lang="en-US" dirty="0"/>
              <a:t>Sn deficient are shown to be intra granular as suggested by the Sn nucleation model.</a:t>
            </a:r>
          </a:p>
        </p:txBody>
      </p:sp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7F2B48FA-E2C9-4A97-EE08-3E4826040B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974" r="26805"/>
          <a:stretch/>
        </p:blipFill>
        <p:spPr>
          <a:xfrm>
            <a:off x="5619147" y="179964"/>
            <a:ext cx="3007692" cy="4491267"/>
          </a:xfrm>
        </p:spPr>
      </p:pic>
    </p:spTree>
    <p:extLst>
      <p:ext uri="{BB962C8B-B14F-4D97-AF65-F5344CB8AC3E}">
        <p14:creationId xmlns:p14="http://schemas.microsoft.com/office/powerpoint/2010/main" val="410460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9CF634-6AD5-08DE-45EF-014AC76A0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883C5-D9C8-CF79-3A29-41CFF8CD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200" dirty="0"/>
              <a:t>Centrifugal Barrel Polishing (CBP)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020-08C9-31B7-AE86-084035E80A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5127212-3203-4586-8999-9549C6DB24A9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E5757-329B-AE75-E6D2-DCE201CE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Google Shape;131;p22">
            <a:extLst>
              <a:ext uri="{FF2B5EF4-FFF2-40B4-BE49-F238E27FC236}">
                <a16:creationId xmlns:a16="http://schemas.microsoft.com/office/drawing/2014/main" id="{A2D110CE-53EE-6712-D172-736EFAB6B8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3383" y="583437"/>
            <a:ext cx="3862474" cy="23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2;p22">
            <a:extLst>
              <a:ext uri="{FF2B5EF4-FFF2-40B4-BE49-F238E27FC236}">
                <a16:creationId xmlns:a16="http://schemas.microsoft.com/office/drawing/2014/main" id="{CB23B6EC-E102-DCD4-7EE8-59A39F5FDF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27" y="1460701"/>
            <a:ext cx="3429002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8F32CC-54A7-472D-079A-531141108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01" y="2935828"/>
            <a:ext cx="2571847" cy="1502995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19FF378-3CAC-CB09-90CF-DBE679B54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7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E269E8-7F30-DD9E-35C2-9F4CC5CF9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Nb</a:t>
            </a:r>
            <a:r>
              <a:rPr lang="en-US" sz="2200" baseline="-25000" dirty="0"/>
              <a:t>3</a:t>
            </a:r>
            <a:r>
              <a:rPr lang="en-US" sz="2200" dirty="0"/>
              <a:t>Sn Sample Polishing Using a Coupon Cavity</a:t>
            </a:r>
            <a:endParaRPr sz="220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091A1E6-A9D2-EFD5-3F17-5304EAAF7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487" y="2290598"/>
            <a:ext cx="3128448" cy="23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l="35104" t="32298" r="33818" b="28599"/>
          <a:stretch/>
        </p:blipFill>
        <p:spPr>
          <a:xfrm>
            <a:off x="2664037" y="1455366"/>
            <a:ext cx="1306573" cy="1232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1"/>
          <p:cNvCxnSpPr>
            <a:cxnSpLocks/>
          </p:cNvCxnSpPr>
          <p:nvPr/>
        </p:nvCxnSpPr>
        <p:spPr>
          <a:xfrm>
            <a:off x="3622457" y="2430399"/>
            <a:ext cx="735877" cy="92100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3" name="Google Shape;123;p21"/>
          <p:cNvPicPr preferRelativeResize="0"/>
          <p:nvPr/>
        </p:nvPicPr>
        <p:blipFill rotWithShape="1">
          <a:blip r:embed="rId5">
            <a:alphaModFix/>
          </a:blip>
          <a:srcRect l="6907" t="21710" r="34972" b="34458"/>
          <a:stretch/>
        </p:blipFill>
        <p:spPr>
          <a:xfrm>
            <a:off x="4981471" y="1114829"/>
            <a:ext cx="1665601" cy="167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5291867" y="2287840"/>
            <a:ext cx="1665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</a:rPr>
              <a:t>Internal View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980FB-ED16-D771-3FCF-421FCDDA9F3A}"/>
              </a:ext>
            </a:extLst>
          </p:cNvPr>
          <p:cNvSpPr txBox="1"/>
          <p:nvPr/>
        </p:nvSpPr>
        <p:spPr>
          <a:xfrm>
            <a:off x="832340" y="1276655"/>
            <a:ext cx="173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cm Nb</a:t>
            </a:r>
            <a:r>
              <a:rPr lang="en-US" sz="2000" baseline="-25000" dirty="0"/>
              <a:t>3</a:t>
            </a:r>
            <a:r>
              <a:rPr lang="en-US" sz="2000" dirty="0"/>
              <a:t>Sn coated sample</a:t>
            </a:r>
          </a:p>
        </p:txBody>
      </p:sp>
      <p:cxnSp>
        <p:nvCxnSpPr>
          <p:cNvPr id="6" name="Google Shape;122;p21">
            <a:extLst>
              <a:ext uri="{FF2B5EF4-FFF2-40B4-BE49-F238E27FC236}">
                <a16:creationId xmlns:a16="http://schemas.microsoft.com/office/drawing/2014/main" id="{CDF70001-53B4-659F-FA93-E4B9E695B7E1}"/>
              </a:ext>
            </a:extLst>
          </p:cNvPr>
          <p:cNvCxnSpPr>
            <a:cxnSpLocks/>
          </p:cNvCxnSpPr>
          <p:nvPr/>
        </p:nvCxnSpPr>
        <p:spPr>
          <a:xfrm>
            <a:off x="2392955" y="1524039"/>
            <a:ext cx="797213" cy="46050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943526D-5D45-C2B6-F0B0-60B3EBCF6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A5CF0328-92F5-4D5D-9489-AF1587AA43B7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C8ED70A-0CA3-C07B-79B4-9AE846F81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E3D0D83-531F-8F9B-2F5D-76CD4069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E8A84-891E-5A52-28CE-625AF437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7997D-04F0-E638-049D-3C1E72FB4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CF23D-2D9D-2F42-2700-59D41AB8B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0" t="26488" r="22909" b="19858"/>
          <a:stretch/>
        </p:blipFill>
        <p:spPr>
          <a:xfrm>
            <a:off x="522377" y="2588076"/>
            <a:ext cx="1686741" cy="1600682"/>
          </a:xfrm>
          <a:prstGeom prst="rect">
            <a:avLst/>
          </a:prstGeom>
        </p:spPr>
      </p:pic>
      <p:pic>
        <p:nvPicPr>
          <p:cNvPr id="13" name="Picture 12" descr="A picture containing close&#10;&#10;Description automatically generated">
            <a:extLst>
              <a:ext uri="{FF2B5EF4-FFF2-40B4-BE49-F238E27FC236}">
                <a16:creationId xmlns:a16="http://schemas.microsoft.com/office/drawing/2014/main" id="{2D8451FA-89C0-4DC2-69F3-F7F5C552F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3" t="22608" r="20679" b="19818"/>
          <a:stretch/>
        </p:blipFill>
        <p:spPr>
          <a:xfrm>
            <a:off x="522378" y="556166"/>
            <a:ext cx="1686741" cy="1603912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2AF9A46B-47BA-BAD5-1BFB-47BCD0774DA9}"/>
              </a:ext>
            </a:extLst>
          </p:cNvPr>
          <p:cNvSpPr/>
          <p:nvPr/>
        </p:nvSpPr>
        <p:spPr>
          <a:xfrm>
            <a:off x="879144" y="1910324"/>
            <a:ext cx="826332" cy="92750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53935C-1FCA-2D06-298A-4D929F456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242234C8-C471-4E8E-B521-2DCEE90BA93C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E0225A0-36A4-5703-9813-2223C3ED7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170D17-8942-B286-E1D6-2FBA2DD58057}"/>
              </a:ext>
            </a:extLst>
          </p:cNvPr>
          <p:cNvGrpSpPr/>
          <p:nvPr/>
        </p:nvGrpSpPr>
        <p:grpSpPr>
          <a:xfrm>
            <a:off x="1467120" y="86512"/>
            <a:ext cx="7546853" cy="4500815"/>
            <a:chOff x="1467120" y="86512"/>
            <a:chExt cx="7546853" cy="45008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64BB394-7CD0-FDDE-3B63-265ED1E13936}"/>
                </a:ext>
              </a:extLst>
            </p:cNvPr>
            <p:cNvGrpSpPr/>
            <p:nvPr/>
          </p:nvGrpSpPr>
          <p:grpSpPr>
            <a:xfrm>
              <a:off x="1467120" y="86512"/>
              <a:ext cx="7546853" cy="4500815"/>
              <a:chOff x="218420" y="372896"/>
              <a:chExt cx="9353517" cy="557827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0000000-0008-0000-0000-0000120000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4395"/>
              <a:stretch/>
            </p:blipFill>
            <p:spPr>
              <a:xfrm>
                <a:off x="8273365" y="372896"/>
                <a:ext cx="1298572" cy="5578278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0000000-0008-0000-0000-000008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51984" y="2083841"/>
                <a:ext cx="2163229" cy="162242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0000000-0008-0000-0000-000009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1570443" y="2083840"/>
                <a:ext cx="2163229" cy="162242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000000-0008-0000-0000-00000A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3192869" y="2083834"/>
                <a:ext cx="2163231" cy="162242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0000000-0008-0000-0000-00000B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4815296" y="2083840"/>
                <a:ext cx="2163231" cy="162242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0000000-0008-0000-0000-00000C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6437723" y="2083836"/>
                <a:ext cx="2163230" cy="162242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EB722B7-B7D2-92B7-BCC3-EE8819475B9A}"/>
                  </a:ext>
                </a:extLst>
              </p:cNvPr>
              <p:cNvCxnSpPr/>
              <p:nvPr/>
            </p:nvCxnSpPr>
            <p:spPr>
              <a:xfrm>
                <a:off x="218425" y="4115168"/>
                <a:ext cx="162242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59E906-ECB7-082B-C9A6-1A0E3E244BF4}"/>
                  </a:ext>
                </a:extLst>
              </p:cNvPr>
              <p:cNvSpPr txBox="1"/>
              <p:nvPr/>
            </p:nvSpPr>
            <p:spPr>
              <a:xfrm>
                <a:off x="463779" y="4124811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86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6EAC-F0A8-AA85-7D93-D8E9757A475D}"/>
                  </a:ext>
                </a:extLst>
              </p:cNvPr>
              <p:cNvSpPr txBox="1"/>
              <p:nvPr/>
            </p:nvSpPr>
            <p:spPr>
              <a:xfrm>
                <a:off x="471049" y="1222985"/>
                <a:ext cx="1117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0 hours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FB8E41-C399-ED20-73C8-FB5BB7C2A475}"/>
                  </a:ext>
                </a:extLst>
              </p:cNvPr>
              <p:cNvSpPr txBox="1"/>
              <p:nvPr/>
            </p:nvSpPr>
            <p:spPr>
              <a:xfrm>
                <a:off x="2093465" y="1218841"/>
                <a:ext cx="1117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2 hours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9ED143-447D-BCD6-4AD5-AC1DA2E9797A}"/>
                  </a:ext>
                </a:extLst>
              </p:cNvPr>
              <p:cNvSpPr txBox="1"/>
              <p:nvPr/>
            </p:nvSpPr>
            <p:spPr>
              <a:xfrm>
                <a:off x="3715902" y="1205138"/>
                <a:ext cx="1117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4 hours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EB017B-39B9-134B-E671-0A57D243A92A}"/>
                  </a:ext>
                </a:extLst>
              </p:cNvPr>
              <p:cNvSpPr txBox="1"/>
              <p:nvPr/>
            </p:nvSpPr>
            <p:spPr>
              <a:xfrm>
                <a:off x="5338328" y="1205137"/>
                <a:ext cx="1117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6 hours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015B40-9C66-EC68-6D35-3239B9A6B3CF}"/>
                  </a:ext>
                </a:extLst>
              </p:cNvPr>
              <p:cNvSpPr txBox="1"/>
              <p:nvPr/>
            </p:nvSpPr>
            <p:spPr>
              <a:xfrm>
                <a:off x="6960754" y="1205136"/>
                <a:ext cx="1117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8 hours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E06C42-7719-963B-C826-7EECEFDBE133}"/>
                </a:ext>
              </a:extLst>
            </p:cNvPr>
            <p:cNvSpPr txBox="1"/>
            <p:nvPr/>
          </p:nvSpPr>
          <p:spPr>
            <a:xfrm>
              <a:off x="2772355" y="3010252"/>
              <a:ext cx="491807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sz="1000" dirty="0" err="1"/>
                <a:t>Viklund</a:t>
              </a:r>
              <a:r>
                <a:rPr lang="en-US" sz="1000" dirty="0"/>
                <a:t>, Eric, et al. Superconductor Science and Technology 37.2 (2024): 025009.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67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3" y="0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5" y="4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2170907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7995" y="2170899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000" y="2170896"/>
            <a:ext cx="3048000" cy="2170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523998" y="12"/>
            <a:ext cx="173143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Initial Surface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571999" y="12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2 hours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-1" y="2170887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4 hours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047999" y="2170887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6 hours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095999" y="2170887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8 hours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686145D-D6C2-4E79-6B27-015C7F1C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49C92-9365-2E81-EBB1-9576CCC9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8D7E38B-3E16-8235-A080-A534D521A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162514A-8FF0-52CC-B644-9FD02C6AAF34}"/>
              </a:ext>
            </a:extLst>
          </p:cNvPr>
          <p:cNvCxnSpPr>
            <a:cxnSpLocks/>
          </p:cNvCxnSpPr>
          <p:nvPr/>
        </p:nvCxnSpPr>
        <p:spPr>
          <a:xfrm>
            <a:off x="6635129" y="2063484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817966-76B2-68D7-8209-BBE857E8E94C}"/>
              </a:ext>
            </a:extLst>
          </p:cNvPr>
          <p:cNvSpPr txBox="1"/>
          <p:nvPr/>
        </p:nvSpPr>
        <p:spPr>
          <a:xfrm>
            <a:off x="6497868" y="1601819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433A69-0120-21E3-6040-8C2653823949}"/>
              </a:ext>
            </a:extLst>
          </p:cNvPr>
          <p:cNvCxnSpPr>
            <a:cxnSpLocks/>
          </p:cNvCxnSpPr>
          <p:nvPr/>
        </p:nvCxnSpPr>
        <p:spPr>
          <a:xfrm>
            <a:off x="3586890" y="2062689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6DE4AD-87E4-F1EC-D6A9-0F8A5A1EF343}"/>
              </a:ext>
            </a:extLst>
          </p:cNvPr>
          <p:cNvSpPr txBox="1"/>
          <p:nvPr/>
        </p:nvSpPr>
        <p:spPr>
          <a:xfrm>
            <a:off x="3449629" y="1601024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6CF636-CE2C-0007-B1B3-AD662C15C5C8}"/>
              </a:ext>
            </a:extLst>
          </p:cNvPr>
          <p:cNvCxnSpPr>
            <a:cxnSpLocks/>
          </p:cNvCxnSpPr>
          <p:nvPr/>
        </p:nvCxnSpPr>
        <p:spPr>
          <a:xfrm>
            <a:off x="2105462" y="4230951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D370BB-DCB8-8B31-A61C-B5F00D4E05CF}"/>
              </a:ext>
            </a:extLst>
          </p:cNvPr>
          <p:cNvSpPr txBox="1"/>
          <p:nvPr/>
        </p:nvSpPr>
        <p:spPr>
          <a:xfrm>
            <a:off x="1968201" y="3769286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C0B4E7-0D02-EB25-7EF2-C03EEDF35C1D}"/>
              </a:ext>
            </a:extLst>
          </p:cNvPr>
          <p:cNvCxnSpPr>
            <a:cxnSpLocks/>
          </p:cNvCxnSpPr>
          <p:nvPr/>
        </p:nvCxnSpPr>
        <p:spPr>
          <a:xfrm>
            <a:off x="5123829" y="4239418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3D80A3-2404-7F59-FBE9-7B2CE92E9AB8}"/>
              </a:ext>
            </a:extLst>
          </p:cNvPr>
          <p:cNvSpPr txBox="1"/>
          <p:nvPr/>
        </p:nvSpPr>
        <p:spPr>
          <a:xfrm>
            <a:off x="4986568" y="3777753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BE66E-7649-E356-9726-D4EFF41CE6A6}"/>
              </a:ext>
            </a:extLst>
          </p:cNvPr>
          <p:cNvCxnSpPr>
            <a:cxnSpLocks/>
          </p:cNvCxnSpPr>
          <p:nvPr/>
        </p:nvCxnSpPr>
        <p:spPr>
          <a:xfrm>
            <a:off x="8163362" y="4235184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749346-178F-1B76-2D18-C56E149CB700}"/>
              </a:ext>
            </a:extLst>
          </p:cNvPr>
          <p:cNvSpPr txBox="1"/>
          <p:nvPr/>
        </p:nvSpPr>
        <p:spPr>
          <a:xfrm>
            <a:off x="8026101" y="3773519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1F18240-E3E2-E10F-37D1-34D182264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2050FCAE-E13D-406D-B134-5000ACCF5633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22C1056-3433-B9A9-2709-55B9D888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54CE5-6BE8-1061-790A-A107429E3115}"/>
              </a:ext>
            </a:extLst>
          </p:cNvPr>
          <p:cNvSpPr txBox="1"/>
          <p:nvPr/>
        </p:nvSpPr>
        <p:spPr>
          <a:xfrm>
            <a:off x="2277404" y="4350075"/>
            <a:ext cx="49180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 err="1"/>
              <a:t>Viklund</a:t>
            </a:r>
            <a:r>
              <a:rPr lang="en-US" sz="1000" dirty="0"/>
              <a:t>, Eric, et al. Superconductor Science and Technology 37.2 (2024): 025009.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8" grpId="0"/>
      <p:bldP spid="99" grpId="0"/>
      <p:bldP spid="3" grpId="0"/>
      <p:bldP spid="6" grpId="0"/>
      <p:bldP spid="8" grpId="0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-up of a grey surface&#10;&#10;Description automatically generated">
            <a:extLst>
              <a:ext uri="{FF2B5EF4-FFF2-40B4-BE49-F238E27FC236}">
                <a16:creationId xmlns:a16="http://schemas.microsoft.com/office/drawing/2014/main" id="{7B50792A-A481-BBFE-63AF-52CEAC487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698" y="841651"/>
            <a:ext cx="3778795" cy="37941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28C4F4-DD10-01BC-BAC2-2817E7E4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Nanoscale Image of a Polished Nb</a:t>
            </a:r>
            <a:r>
              <a:rPr lang="en-US" baseline="-25000" dirty="0"/>
              <a:t>3</a:t>
            </a:r>
            <a:r>
              <a:rPr lang="en-US" dirty="0"/>
              <a:t>Sn Thin Film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CA67A-082C-E58A-9B6F-E5E9ED094F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28C93E6-F089-47EE-99C6-FD904DFB99DB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897C9-C976-733F-42D2-2C8CC2280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2" name="Picture 11" descr="A close-up of a layer of a layer&#10;&#10;Description automatically generated">
            <a:extLst>
              <a:ext uri="{FF2B5EF4-FFF2-40B4-BE49-F238E27FC236}">
                <a16:creationId xmlns:a16="http://schemas.microsoft.com/office/drawing/2014/main" id="{D9056617-A5CA-E116-5A27-DFF09790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80" y="841508"/>
            <a:ext cx="3794268" cy="37942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E9605-B271-9C1A-EC9F-171B4CC31C7A}"/>
              </a:ext>
            </a:extLst>
          </p:cNvPr>
          <p:cNvCxnSpPr/>
          <p:nvPr/>
        </p:nvCxnSpPr>
        <p:spPr>
          <a:xfrm>
            <a:off x="5029200" y="2302778"/>
            <a:ext cx="2894202" cy="1061207"/>
          </a:xfrm>
          <a:prstGeom prst="line">
            <a:avLst/>
          </a:prstGeom>
          <a:ln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460861-1EC3-3E00-C2BB-8F24D4C8E9E9}"/>
              </a:ext>
            </a:extLst>
          </p:cNvPr>
          <p:cNvCxnSpPr/>
          <p:nvPr/>
        </p:nvCxnSpPr>
        <p:spPr>
          <a:xfrm>
            <a:off x="5273879" y="1830199"/>
            <a:ext cx="2894202" cy="1061207"/>
          </a:xfrm>
          <a:prstGeom prst="line">
            <a:avLst/>
          </a:prstGeom>
          <a:ln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ADD49B-6B01-0C05-04A2-32BB70726F25}"/>
              </a:ext>
            </a:extLst>
          </p:cNvPr>
          <p:cNvCxnSpPr>
            <a:cxnSpLocks/>
          </p:cNvCxnSpPr>
          <p:nvPr/>
        </p:nvCxnSpPr>
        <p:spPr>
          <a:xfrm>
            <a:off x="1074511" y="1066801"/>
            <a:ext cx="2746674" cy="1504949"/>
          </a:xfrm>
          <a:prstGeom prst="line">
            <a:avLst/>
          </a:prstGeom>
          <a:ln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739359-CFD5-4432-2966-C7288E9ABF03}"/>
              </a:ext>
            </a:extLst>
          </p:cNvPr>
          <p:cNvCxnSpPr>
            <a:cxnSpLocks/>
          </p:cNvCxnSpPr>
          <p:nvPr/>
        </p:nvCxnSpPr>
        <p:spPr>
          <a:xfrm>
            <a:off x="2042719" y="1052119"/>
            <a:ext cx="2023145" cy="1108516"/>
          </a:xfrm>
          <a:prstGeom prst="line">
            <a:avLst/>
          </a:prstGeom>
          <a:ln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6C4AAD-8CFD-6A4C-C469-700A35EB04CE}"/>
              </a:ext>
            </a:extLst>
          </p:cNvPr>
          <p:cNvSpPr txBox="1"/>
          <p:nvPr/>
        </p:nvSpPr>
        <p:spPr>
          <a:xfrm>
            <a:off x="1333850" y="2891406"/>
            <a:ext cx="112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Nb</a:t>
            </a:r>
            <a:r>
              <a:rPr lang="en-US" baseline="-25000" dirty="0">
                <a:solidFill>
                  <a:srgbClr val="00FFFF"/>
                </a:solidFill>
              </a:rPr>
              <a:t>3</a:t>
            </a:r>
            <a:r>
              <a:rPr lang="en-US" dirty="0">
                <a:solidFill>
                  <a:srgbClr val="00FFFF"/>
                </a:solidFill>
              </a:rPr>
              <a:t>Sn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D90C7-A849-91B4-FB7B-01DD4A3A624B}"/>
              </a:ext>
            </a:extLst>
          </p:cNvPr>
          <p:cNvSpPr txBox="1"/>
          <p:nvPr/>
        </p:nvSpPr>
        <p:spPr>
          <a:xfrm>
            <a:off x="5914239" y="3649264"/>
            <a:ext cx="112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Nb</a:t>
            </a:r>
            <a:r>
              <a:rPr lang="en-US" baseline="-25000" dirty="0">
                <a:solidFill>
                  <a:srgbClr val="00FFFF"/>
                </a:solidFill>
              </a:rPr>
              <a:t>3</a:t>
            </a:r>
            <a:r>
              <a:rPr lang="en-US" dirty="0">
                <a:solidFill>
                  <a:srgbClr val="00FFFF"/>
                </a:solidFill>
              </a:rPr>
              <a:t>Sn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02D2DC-79E0-9689-0AB7-C66779B051BC}"/>
              </a:ext>
            </a:extLst>
          </p:cNvPr>
          <p:cNvSpPr txBox="1"/>
          <p:nvPr/>
        </p:nvSpPr>
        <p:spPr>
          <a:xfrm rot="1746519">
            <a:off x="1905131" y="1471356"/>
            <a:ext cx="163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Oxide Layer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285D83-AC24-3563-A9D0-07E795A9F251}"/>
              </a:ext>
            </a:extLst>
          </p:cNvPr>
          <p:cNvSpPr txBox="1"/>
          <p:nvPr/>
        </p:nvSpPr>
        <p:spPr>
          <a:xfrm rot="1212785">
            <a:off x="5904888" y="2417480"/>
            <a:ext cx="163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Oxide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6961D9-3D1F-DD3F-39AE-DB3C36CD6BD4}"/>
              </a:ext>
            </a:extLst>
          </p:cNvPr>
          <p:cNvSpPr txBox="1"/>
          <p:nvPr/>
        </p:nvSpPr>
        <p:spPr>
          <a:xfrm>
            <a:off x="7285849" y="1016509"/>
            <a:ext cx="101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Pt Cap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5A16E3-BE25-7E2A-8384-ECEB8D66D928}"/>
              </a:ext>
            </a:extLst>
          </p:cNvPr>
          <p:cNvSpPr txBox="1"/>
          <p:nvPr/>
        </p:nvSpPr>
        <p:spPr>
          <a:xfrm>
            <a:off x="3186469" y="980157"/>
            <a:ext cx="101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Pt Cap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195E2E4-C8F3-7C57-E562-3FBE6E7B0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5D6CBB-F49D-6BCC-C146-2040EC64CC89}"/>
              </a:ext>
            </a:extLst>
          </p:cNvPr>
          <p:cNvSpPr txBox="1"/>
          <p:nvPr/>
        </p:nvSpPr>
        <p:spPr>
          <a:xfrm>
            <a:off x="3768663" y="4817249"/>
            <a:ext cx="49180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 err="1"/>
              <a:t>Viklund</a:t>
            </a:r>
            <a:r>
              <a:rPr lang="en-US" sz="1000" dirty="0"/>
              <a:t>, Eric, et al. Superconductor Science and Technology 37.2 (2024): 025009.</a:t>
            </a:r>
          </a:p>
        </p:txBody>
      </p:sp>
    </p:spTree>
    <p:extLst>
      <p:ext uri="{BB962C8B-B14F-4D97-AF65-F5344CB8AC3E}">
        <p14:creationId xmlns:p14="http://schemas.microsoft.com/office/powerpoint/2010/main" val="11470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687890-7840-1B71-0955-8805F07A1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5809339" cy="3794522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/>
              <a:t>Name: Eric </a:t>
            </a:r>
            <a:r>
              <a:rPr lang="en-US" dirty="0" err="1"/>
              <a:t>Viklund</a:t>
            </a:r>
            <a:endParaRPr lang="en-US" dirty="0"/>
          </a:p>
          <a:p>
            <a:r>
              <a:rPr lang="en-US" dirty="0"/>
              <a:t>Contact:</a:t>
            </a:r>
          </a:p>
          <a:p>
            <a:pPr lvl="1"/>
            <a:r>
              <a:rPr lang="en-US" dirty="0">
                <a:hlinkClick r:id="rId2"/>
              </a:rPr>
              <a:t>ericviklund2023@u.northwestern.edu</a:t>
            </a:r>
            <a:endParaRPr lang="en-US" dirty="0"/>
          </a:p>
          <a:p>
            <a:pPr lvl="1"/>
            <a:r>
              <a:rPr lang="en-US" dirty="0"/>
              <a:t>+1(860)834-5008</a:t>
            </a:r>
          </a:p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B.S. Physics from University of Connecticut</a:t>
            </a:r>
          </a:p>
          <a:p>
            <a:pPr lvl="1"/>
            <a:r>
              <a:rPr lang="en-US" dirty="0"/>
              <a:t>Currently PhD candidate at Northwestern University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Publications</a:t>
            </a:r>
          </a:p>
          <a:p>
            <a:pPr lvl="1"/>
            <a:r>
              <a:rPr lang="en-US" dirty="0"/>
              <a:t>Viklund, Eric, et al. Superconductor Science and Technology 37.2 (2024): 025009.</a:t>
            </a:r>
          </a:p>
          <a:p>
            <a:pPr lvl="1"/>
            <a:r>
              <a:rPr lang="en-US" dirty="0"/>
              <a:t>Viklund, Eric, et al. APL Materials 12.7 (2024).</a:t>
            </a:r>
          </a:p>
          <a:p>
            <a:pPr lvl="1"/>
            <a:r>
              <a:rPr lang="en-US" dirty="0"/>
              <a:t>Viklund, E., et al. IEEE Transactions on Applied Superconductivity 33.5 (2023): 1-4.</a:t>
            </a:r>
          </a:p>
          <a:p>
            <a:pPr lvl="1"/>
            <a:r>
              <a:rPr lang="en-US" dirty="0"/>
              <a:t>Viklund, Eric, et al. No. FERMILAB-CONF-22-825-TD. Fermi National Accelerator Lab.(FNAL), Batavia, IL (United States), 2022.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ED49A9-565B-121A-59EF-6797104D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38B1-7C93-C8AE-5720-0F9A992ECF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14EE8A7-E51F-4E89-9597-012B2E98F4F0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D40E6-8957-3CBF-7694-5945427F4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B3F6-0530-8E28-E122-67E7E5388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 descr="A group of people looking at a white board&#10;&#10;Description automatically generated with medium confidence">
            <a:extLst>
              <a:ext uri="{FF2B5EF4-FFF2-40B4-BE49-F238E27FC236}">
                <a16:creationId xmlns:a16="http://schemas.microsoft.com/office/drawing/2014/main" id="{A7E3DB25-D3D0-F2AC-B79D-0B0E7CAF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5" r="11133"/>
          <a:stretch/>
        </p:blipFill>
        <p:spPr>
          <a:xfrm>
            <a:off x="6092372" y="596808"/>
            <a:ext cx="2823028" cy="371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79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6BDBE3-F6B1-9819-178E-83CFA221C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8C242-6A75-2B66-6135-222082B2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Surface Roughness and Removal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42ED1-6164-978A-9F08-5B2712CB7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3316E906-57CF-8E0B-9E59-841359113DCB}"/>
              </a:ext>
            </a:extLst>
          </p:cNvPr>
          <p:cNvGraphicFramePr>
            <a:graphicFrameLocks/>
          </p:cNvGraphicFramePr>
          <p:nvPr/>
        </p:nvGraphicFramePr>
        <p:xfrm>
          <a:off x="4571999" y="959771"/>
          <a:ext cx="4362276" cy="294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E957DD6-A8EC-4770-7E39-B88C9BF74C38}"/>
              </a:ext>
            </a:extLst>
          </p:cNvPr>
          <p:cNvGraphicFramePr>
            <a:graphicFrameLocks/>
          </p:cNvGraphicFramePr>
          <p:nvPr/>
        </p:nvGraphicFramePr>
        <p:xfrm>
          <a:off x="356531" y="979441"/>
          <a:ext cx="4362276" cy="2920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9AD3212-2196-0FFC-B47A-36BB061429AB}"/>
              </a:ext>
            </a:extLst>
          </p:cNvPr>
          <p:cNvSpPr txBox="1"/>
          <p:nvPr/>
        </p:nvSpPr>
        <p:spPr>
          <a:xfrm>
            <a:off x="6874777" y="1263056"/>
            <a:ext cx="1128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sz="1400" dirty="0">
                <a:solidFill>
                  <a:srgbClr val="505050"/>
                </a:solidFill>
              </a:rPr>
              <a:t>~170 nm/</a:t>
            </a:r>
            <a:r>
              <a:rPr lang="en-US" sz="1400" dirty="0" err="1">
                <a:solidFill>
                  <a:srgbClr val="505050"/>
                </a:solidFill>
              </a:rPr>
              <a:t>hr</a:t>
            </a:r>
            <a:endParaRPr lang="en-US" sz="1400" dirty="0">
              <a:solidFill>
                <a:srgbClr val="50505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FEBFC3-D7B8-E0A3-5738-B4C7A53DB70F}"/>
              </a:ext>
            </a:extLst>
          </p:cNvPr>
          <p:cNvCxnSpPr/>
          <p:nvPr/>
        </p:nvCxnSpPr>
        <p:spPr>
          <a:xfrm flipV="1">
            <a:off x="6753137" y="1522602"/>
            <a:ext cx="243281" cy="176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E2499C1-D976-40FC-FC00-59ACC3BF7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F41260A8-DEAE-421D-927E-DEBCFB760FBC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9FE32D1-D219-F294-8B0D-DCA608C23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246C4A-E78E-A4E1-2A5E-A20A2C79BF7F}"/>
              </a:ext>
            </a:extLst>
          </p:cNvPr>
          <p:cNvCxnSpPr/>
          <p:nvPr/>
        </p:nvCxnSpPr>
        <p:spPr>
          <a:xfrm>
            <a:off x="1177787" y="2345635"/>
            <a:ext cx="333954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A4F177-0BD1-46FA-02D1-8103D4D9A452}"/>
              </a:ext>
            </a:extLst>
          </p:cNvPr>
          <p:cNvSpPr txBox="1"/>
          <p:nvPr/>
        </p:nvSpPr>
        <p:spPr>
          <a:xfrm>
            <a:off x="1144628" y="2046837"/>
            <a:ext cx="217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Typical Niobium Cavity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990EB-46B9-CE95-B21E-865FC0E9269A}"/>
              </a:ext>
            </a:extLst>
          </p:cNvPr>
          <p:cNvSpPr txBox="1"/>
          <p:nvPr/>
        </p:nvSpPr>
        <p:spPr>
          <a:xfrm>
            <a:off x="4169122" y="4339832"/>
            <a:ext cx="49180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 err="1"/>
              <a:t>Viklund</a:t>
            </a:r>
            <a:r>
              <a:rPr lang="en-US" sz="1000" dirty="0"/>
              <a:t>, Eric, et al. Superconductor Science and Technology 37.2 (2024): 025009.</a:t>
            </a:r>
          </a:p>
        </p:txBody>
      </p:sp>
    </p:spTree>
    <p:extLst>
      <p:ext uri="{BB962C8B-B14F-4D97-AF65-F5344CB8AC3E}">
        <p14:creationId xmlns:p14="http://schemas.microsoft.com/office/powerpoint/2010/main" val="4295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P spid="34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8AF12-FAB8-D3AD-D44E-B049CCDDF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17886-B341-F12E-D826-E25AEAE5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Centrifugal Barrel Polishing (CBP) to a Nb</a:t>
            </a:r>
            <a:r>
              <a:rPr lang="en-US" baseline="-25000" dirty="0"/>
              <a:t>3</a:t>
            </a:r>
            <a:r>
              <a:rPr lang="en-US" dirty="0"/>
              <a:t>Sn Cavity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1AA11-3789-75D7-4A2C-51E6FF404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 descr="A close 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E014831D-880C-22E2-E74F-A50D6E1591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539" y="1801141"/>
            <a:ext cx="2041043" cy="2406578"/>
          </a:xfrm>
          <a:prstGeom prst="rect">
            <a:avLst/>
          </a:prstGeom>
        </p:spPr>
      </p:pic>
      <p:pic>
        <p:nvPicPr>
          <p:cNvPr id="7" name="Picture 6" descr="A picture containing toilet, white, indoor, light&#10;&#10;Description automatically generated">
            <a:extLst>
              <a:ext uri="{FF2B5EF4-FFF2-40B4-BE49-F238E27FC236}">
                <a16:creationId xmlns:a16="http://schemas.microsoft.com/office/drawing/2014/main" id="{D342B173-FB67-09FF-3BB8-4410C96A3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985" y="1801139"/>
            <a:ext cx="2041042" cy="2406578"/>
          </a:xfrm>
          <a:prstGeom prst="rect">
            <a:avLst/>
          </a:prstGeom>
        </p:spPr>
      </p:pic>
      <p:pic>
        <p:nvPicPr>
          <p:cNvPr id="8" name="Picture 7" descr="A picture containing mirror, indoor, reflection, vehicle&#10;&#10;Description automatically generated">
            <a:extLst>
              <a:ext uri="{FF2B5EF4-FFF2-40B4-BE49-F238E27FC236}">
                <a16:creationId xmlns:a16="http://schemas.microsoft.com/office/drawing/2014/main" id="{92FE0323-491D-2E59-F83C-C61B80884CD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317743" y="2101963"/>
            <a:ext cx="2406577" cy="1804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EABC2A-2554-3608-5714-77FFFEA42CDF}"/>
              </a:ext>
            </a:extLst>
          </p:cNvPr>
          <p:cNvSpPr txBox="1"/>
          <p:nvPr/>
        </p:nvSpPr>
        <p:spPr>
          <a:xfrm>
            <a:off x="726933" y="1323768"/>
            <a:ext cx="248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Before Nb</a:t>
            </a:r>
            <a:r>
              <a:rPr lang="en-US" sz="2000" baseline="-25000" dirty="0"/>
              <a:t>3</a:t>
            </a:r>
            <a:r>
              <a:rPr lang="en-US" sz="2000" dirty="0"/>
              <a:t>Sn Coating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8EA6C-5B5B-BF53-02FF-751D00F4046C}"/>
              </a:ext>
            </a:extLst>
          </p:cNvPr>
          <p:cNvSpPr txBox="1"/>
          <p:nvPr/>
        </p:nvSpPr>
        <p:spPr>
          <a:xfrm>
            <a:off x="3813932" y="1325194"/>
            <a:ext cx="230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Nb</a:t>
            </a:r>
            <a:r>
              <a:rPr lang="en-US" sz="2000" baseline="-25000" dirty="0"/>
              <a:t>3</a:t>
            </a:r>
            <a:r>
              <a:rPr lang="en-US" sz="2000" dirty="0"/>
              <a:t>Sn Coating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F33BD-7C99-6603-8CA4-D5CF7AF68FF9}"/>
              </a:ext>
            </a:extLst>
          </p:cNvPr>
          <p:cNvSpPr txBox="1"/>
          <p:nvPr/>
        </p:nvSpPr>
        <p:spPr>
          <a:xfrm>
            <a:off x="6476310" y="1330599"/>
            <a:ext cx="227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Polishing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2AFD111-F347-0314-EECD-7CB7D97789BD}"/>
              </a:ext>
            </a:extLst>
          </p:cNvPr>
          <p:cNvSpPr/>
          <p:nvPr/>
        </p:nvSpPr>
        <p:spPr>
          <a:xfrm>
            <a:off x="2714507" y="2445942"/>
            <a:ext cx="1237554" cy="10482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Nb</a:t>
            </a:r>
            <a:r>
              <a:rPr lang="en-US" sz="2000" baseline="-25000" dirty="0"/>
              <a:t>3</a:t>
            </a:r>
            <a:r>
              <a:rPr lang="en-US" sz="2000" dirty="0"/>
              <a:t>Sn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863768-912B-10F5-EAB3-43AB49453E72}"/>
              </a:ext>
            </a:extLst>
          </p:cNvPr>
          <p:cNvSpPr/>
          <p:nvPr/>
        </p:nvSpPr>
        <p:spPr>
          <a:xfrm>
            <a:off x="5634918" y="2445941"/>
            <a:ext cx="1237554" cy="10482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4-hour CBP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15A18C-F150-BBE8-9177-4399F5DFD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3690EAE7-B4A5-4B2F-982F-F07A8D893D64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48C508-44A8-747C-1355-A124DAC8C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074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81E4577-9091-EE37-2AE1-9128C5667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3702323" cy="3794522"/>
          </a:xfrm>
        </p:spPr>
        <p:txBody>
          <a:bodyPr anchor="ctr"/>
          <a:lstStyle/>
          <a:p>
            <a:r>
              <a:rPr lang="en-US" dirty="0"/>
              <a:t>Polishing initially causes degradation.</a:t>
            </a:r>
          </a:p>
          <a:p>
            <a:r>
              <a:rPr lang="en-US" dirty="0"/>
              <a:t>A second coating is applied to fix the degradation.</a:t>
            </a:r>
          </a:p>
          <a:p>
            <a:r>
              <a:rPr lang="en-US" dirty="0"/>
              <a:t>Max accelerating field increases.</a:t>
            </a:r>
          </a:p>
          <a:p>
            <a:pPr lvl="1"/>
            <a:r>
              <a:rPr lang="en-US" dirty="0"/>
              <a:t>10 MV/m to 14 MV/m</a:t>
            </a:r>
          </a:p>
          <a:p>
            <a:r>
              <a:rPr lang="en-US" dirty="0"/>
              <a:t>Quality factor stays the same.</a:t>
            </a:r>
          </a:p>
          <a:p>
            <a:r>
              <a:rPr lang="en-US" dirty="0"/>
              <a:t>First successful application of mechanical polishing to a Nb</a:t>
            </a:r>
            <a:r>
              <a:rPr lang="en-US" baseline="-25000" dirty="0"/>
              <a:t>3</a:t>
            </a:r>
            <a:r>
              <a:rPr lang="en-US" dirty="0"/>
              <a:t>Sn cavity!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4D880-681F-C4FC-559A-4A76EAAB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a Mechanically Polished Nb3Sn SRF Cavity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7D577-8C12-0395-BB6B-A0E6C2AB6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9FA8226-7748-B3E6-2894-537A6C9E3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F9D906DB-3126-4B98-BDF2-8C53035A4CF8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98464F-3439-6A90-C24E-750D93518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7C6FE-601D-BD6E-B455-F329B7730D59}"/>
              </a:ext>
            </a:extLst>
          </p:cNvPr>
          <p:cNvSpPr txBox="1"/>
          <p:nvPr/>
        </p:nvSpPr>
        <p:spPr>
          <a:xfrm>
            <a:off x="4225927" y="4467808"/>
            <a:ext cx="49180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 err="1"/>
              <a:t>Viklund</a:t>
            </a:r>
            <a:r>
              <a:rPr lang="en-US" sz="1000" dirty="0"/>
              <a:t>, Eric, et al. Superconductor Science and Technology 37.2 (2024): 025009.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800F43-E864-2F9D-254B-C864B8562035}"/>
              </a:ext>
            </a:extLst>
          </p:cNvPr>
          <p:cNvGrpSpPr/>
          <p:nvPr/>
        </p:nvGrpSpPr>
        <p:grpSpPr>
          <a:xfrm>
            <a:off x="4498509" y="670176"/>
            <a:ext cx="4416891" cy="3956522"/>
            <a:chOff x="3343438" y="0"/>
            <a:chExt cx="2457122" cy="22010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5E44EC-5A26-FD14-5799-0245EA332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548"/>
            <a:stretch/>
          </p:blipFill>
          <p:spPr>
            <a:xfrm>
              <a:off x="3343439" y="0"/>
              <a:ext cx="2457121" cy="16691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127E0C-86A1-606D-5A60-9D905932F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339" b="-5680"/>
            <a:stretch/>
          </p:blipFill>
          <p:spPr>
            <a:xfrm>
              <a:off x="3343438" y="1669143"/>
              <a:ext cx="2457121" cy="531875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85F188-12F2-78EC-633C-627AC32F02D1}"/>
              </a:ext>
            </a:extLst>
          </p:cNvPr>
          <p:cNvCxnSpPr>
            <a:cxnSpLocks/>
          </p:cNvCxnSpPr>
          <p:nvPr/>
        </p:nvCxnSpPr>
        <p:spPr>
          <a:xfrm flipV="1">
            <a:off x="6415314" y="3011714"/>
            <a:ext cx="0" cy="3410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A766D4-2B54-3D4F-9D52-7D3D545A5578}"/>
              </a:ext>
            </a:extLst>
          </p:cNvPr>
          <p:cNvCxnSpPr>
            <a:cxnSpLocks/>
          </p:cNvCxnSpPr>
          <p:nvPr/>
        </p:nvCxnSpPr>
        <p:spPr>
          <a:xfrm flipV="1">
            <a:off x="8171543" y="2743200"/>
            <a:ext cx="0" cy="5442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E82AAB-7EE8-3AA2-A602-D22ACDD1A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754101"/>
            <a:ext cx="8672513" cy="1775353"/>
          </a:xfrm>
        </p:spPr>
        <p:txBody>
          <a:bodyPr numCol="2"/>
          <a:lstStyle/>
          <a:p>
            <a:r>
              <a:rPr lang="en-US" dirty="0"/>
              <a:t>A second, light coating is required to improve performance.</a:t>
            </a:r>
          </a:p>
          <a:p>
            <a:pPr lvl="1"/>
            <a:r>
              <a:rPr lang="en-US" dirty="0"/>
              <a:t>1100 ℃ → 1000 ℃</a:t>
            </a:r>
          </a:p>
          <a:p>
            <a:pPr lvl="1"/>
            <a:r>
              <a:rPr lang="en-US" dirty="0"/>
              <a:t>5 h → 1 h</a:t>
            </a:r>
          </a:p>
          <a:p>
            <a:pPr lvl="1"/>
            <a:r>
              <a:rPr lang="en-US" dirty="0"/>
              <a:t>4 g of Sn → 0.85 g of Sn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cavity performance is degraded by strain.</a:t>
            </a:r>
          </a:p>
          <a:p>
            <a:pPr lvl="1"/>
            <a:r>
              <a:rPr lang="en-US" dirty="0"/>
              <a:t>Tuning</a:t>
            </a:r>
          </a:p>
          <a:p>
            <a:pPr lvl="1"/>
            <a:r>
              <a:rPr lang="en-US" dirty="0"/>
              <a:t>Assembly</a:t>
            </a:r>
          </a:p>
          <a:p>
            <a:pPr lvl="1"/>
            <a:r>
              <a:rPr lang="en-US" dirty="0"/>
              <a:t>Transportation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939AC-CAA3-B2CF-C155-67DF355B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Recoating Heals Degraded Nb</a:t>
            </a:r>
            <a:r>
              <a:rPr lang="en-US" baseline="-25000" dirty="0"/>
              <a:t>3</a:t>
            </a:r>
            <a:r>
              <a:rPr lang="en-US" dirty="0"/>
              <a:t>Sn Cavities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6EF4B-1610-F58F-A6BB-6F8D3A18C2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7EE2DF8-07A6-4017-88A5-1E73C4F36F9E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B4298-105C-4E1A-F796-9A9EB6E16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F9532-E80A-ADDA-5EDC-25BB18C00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7BFE7-8473-7466-EF51-C1F367E12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1" y="2613379"/>
            <a:ext cx="8886349" cy="206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E5AF04-3E15-E2D8-2D12-AB71CD9C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3639349" cy="2545835"/>
          </a:xfrm>
        </p:spPr>
        <p:txBody>
          <a:bodyPr/>
          <a:lstStyle/>
          <a:p>
            <a:r>
              <a:rPr lang="en-US" dirty="0"/>
              <a:t>Degraded cavity equator hotspot.</a:t>
            </a:r>
          </a:p>
          <a:p>
            <a:r>
              <a:rPr lang="en-US" dirty="0"/>
              <a:t>Recoating heals the defect causing the hotspot.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FC4507-C645-62BC-9D37-4745DA93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Recoated Cavity T-Map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74191-DCF6-D98B-2FAD-3A6CEF541C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DC269D5-21D9-43E9-B1DE-92889E51983F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2C317-F43D-FB2B-2B4E-515DCCEBD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38976-EA6A-45B1-D400-9E8BCDD16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B95BC-6835-067C-5F43-1382C104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955" y="22595"/>
            <a:ext cx="5047442" cy="4694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AD6A1-C869-BBCE-6C19-53FE04DB2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76"/>
          <a:stretch/>
        </p:blipFill>
        <p:spPr>
          <a:xfrm>
            <a:off x="222250" y="3342232"/>
            <a:ext cx="3732893" cy="13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49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6186CE-6737-6058-E1E9-BD6C6F5AC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582883" cy="3794522"/>
          </a:xfrm>
        </p:spPr>
        <p:txBody>
          <a:bodyPr anchor="ctr"/>
          <a:lstStyle/>
          <a:p>
            <a:r>
              <a:rPr lang="en-US" dirty="0"/>
              <a:t>Strain applied to cavity causes cracks in Nb</a:t>
            </a:r>
            <a:r>
              <a:rPr lang="en-US" baseline="-25000" dirty="0"/>
              <a:t>3</a:t>
            </a:r>
            <a:r>
              <a:rPr lang="en-US" dirty="0"/>
              <a:t>Sn coating.</a:t>
            </a:r>
          </a:p>
          <a:p>
            <a:r>
              <a:rPr lang="en-US" dirty="0"/>
              <a:t>Somehow the recoating can repair cracks.</a:t>
            </a:r>
          </a:p>
          <a:p>
            <a:pPr lvl="1"/>
            <a:r>
              <a:rPr lang="en-US" dirty="0"/>
              <a:t>Are the cracks being filled in?</a:t>
            </a:r>
          </a:p>
          <a:p>
            <a:pPr lvl="1"/>
            <a:r>
              <a:rPr lang="en-US" dirty="0"/>
              <a:t>Is the Nb</a:t>
            </a:r>
            <a:r>
              <a:rPr lang="en-US" baseline="-25000" dirty="0"/>
              <a:t>3</a:t>
            </a:r>
            <a:r>
              <a:rPr lang="en-US" dirty="0"/>
              <a:t>Sn coating re-dissolving?</a:t>
            </a:r>
          </a:p>
          <a:p>
            <a:pPr lvl="1"/>
            <a:r>
              <a:rPr lang="en-US" dirty="0"/>
              <a:t>Is the new Nb</a:t>
            </a:r>
            <a:r>
              <a:rPr lang="en-US" baseline="-25000" dirty="0"/>
              <a:t>3</a:t>
            </a:r>
            <a:r>
              <a:rPr lang="en-US" dirty="0"/>
              <a:t>Sn stoichiometric?</a:t>
            </a:r>
          </a:p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coated wires are used to study crack formation and healing.</a:t>
            </a:r>
          </a:p>
          <a:p>
            <a:pPr lvl="1"/>
            <a:r>
              <a:rPr lang="en-US" dirty="0"/>
              <a:t>0.1% to 0.5% elongation of the wire causes crack formation.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D2AF03-2A4C-AD20-476F-C3149CB6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Mechanism of Nb</a:t>
            </a:r>
            <a:r>
              <a:rPr lang="en-US" baseline="-25000" dirty="0"/>
              <a:t>3</a:t>
            </a:r>
            <a:r>
              <a:rPr lang="en-US" dirty="0"/>
              <a:t>Sn Cavity Healing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9EC50-E855-F0D3-8DD2-38EC274A01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DD54A2F-A48B-4772-AF90-DE78B26071BA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3C8C9-ADD8-A48B-708A-4D9DAAF9D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3C399-E048-E8D8-BB26-A4840377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9C8D9-A573-0E2E-705B-3549ADA9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49" y="719124"/>
            <a:ext cx="3705251" cy="37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DD5E4-8F1F-56BC-F5B6-F49F0AED6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698141" cy="1039660"/>
          </a:xfrm>
        </p:spPr>
        <p:txBody>
          <a:bodyPr/>
          <a:lstStyle/>
          <a:p>
            <a:r>
              <a:rPr lang="en-US" dirty="0"/>
              <a:t>New Nb</a:t>
            </a:r>
            <a:r>
              <a:rPr lang="en-US" baseline="-25000" dirty="0"/>
              <a:t>3</a:t>
            </a:r>
            <a:r>
              <a:rPr lang="en-US" dirty="0"/>
              <a:t>Sn is formed in the crack and at the base of the crack in the Nb substrate.</a:t>
            </a:r>
          </a:p>
          <a:p>
            <a:r>
              <a:rPr lang="en-US" dirty="0"/>
              <a:t>New material is stoichiometric.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56EA9-14DD-557B-BD6F-6E76FE51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Wire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A1E87-647B-6EC6-7E17-414B114EF6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AAE632B-76C8-41D2-BE5E-7C4CB5284ED8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FF5E9-68D4-59E1-531D-5FDDC9B6D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478C9-7C0D-134B-250C-2C14B6F99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EF6CA-C692-FCC4-BAE0-1C2D3CC8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96" y="1754033"/>
            <a:ext cx="4082140" cy="2848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FDB3E-F0EE-77EE-0AE4-56E312D3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56" r="6613"/>
          <a:stretch/>
        </p:blipFill>
        <p:spPr>
          <a:xfrm>
            <a:off x="5276531" y="349268"/>
            <a:ext cx="3846286" cy="425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7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713548-D673-4BBC-4FA4-14F805FC1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Eric </a:t>
            </a:r>
            <a:r>
              <a:rPr lang="en-US" dirty="0" err="1"/>
              <a:t>Viklund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B2AB4-D126-3751-3D4A-F3AEEEF43E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Research Proposal:</a:t>
            </a:r>
          </a:p>
          <a:p>
            <a:r>
              <a:rPr lang="en-US" dirty="0"/>
              <a:t>SRF Cavity Manufacturing Cost Reduction</a:t>
            </a:r>
          </a:p>
        </p:txBody>
      </p:sp>
    </p:spTree>
    <p:extLst>
      <p:ext uri="{BB962C8B-B14F-4D97-AF65-F5344CB8AC3E}">
        <p14:creationId xmlns:p14="http://schemas.microsoft.com/office/powerpoint/2010/main" val="114312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71FEC-A829-3700-BB69-00DCEA85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HF-Free Bipolar Electropolishing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65EBB-38F7-0DA2-A350-6A8E75FA0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99002"/>
            <a:ext cx="8462186" cy="3416400"/>
          </a:xfrm>
        </p:spPr>
        <p:txBody>
          <a:bodyPr numCol="2">
            <a:noAutofit/>
          </a:bodyPr>
          <a:lstStyle/>
          <a:p>
            <a:r>
              <a:rPr lang="en-US" sz="1600" dirty="0"/>
              <a:t>HF-based EP</a:t>
            </a:r>
          </a:p>
          <a:p>
            <a:pPr lvl="1"/>
            <a:r>
              <a:rPr lang="en-US" sz="1400" dirty="0"/>
              <a:t>Environmental impact.</a:t>
            </a:r>
          </a:p>
          <a:p>
            <a:pPr lvl="1"/>
            <a:r>
              <a:rPr lang="en-US" sz="1400" dirty="0"/>
              <a:t>Human safety risk.</a:t>
            </a:r>
          </a:p>
          <a:p>
            <a:pPr lvl="1"/>
            <a:r>
              <a:rPr lang="en-US" sz="1400" dirty="0"/>
              <a:t>Increased costs.</a:t>
            </a:r>
          </a:p>
          <a:p>
            <a:r>
              <a:rPr lang="en-US" sz="1600" dirty="0"/>
              <a:t>Cost estimates for electropolishing with HF is $2,934 per cavity.</a:t>
            </a:r>
            <a:r>
              <a:rPr lang="en-US" sz="1600" baseline="30000" dirty="0"/>
              <a:t>1</a:t>
            </a:r>
          </a:p>
          <a:p>
            <a:endParaRPr lang="en-US" sz="1600" baseline="30000" dirty="0"/>
          </a:p>
          <a:p>
            <a:endParaRPr lang="en-US" sz="1600" baseline="30000" dirty="0"/>
          </a:p>
          <a:p>
            <a:endParaRPr lang="en-US" sz="1600" baseline="30000" dirty="0"/>
          </a:p>
          <a:p>
            <a:endParaRPr lang="en-US" sz="1600" baseline="30000" dirty="0"/>
          </a:p>
          <a:p>
            <a:endParaRPr lang="en-US" sz="1600" baseline="30000" dirty="0"/>
          </a:p>
          <a:p>
            <a:endParaRPr lang="en-US" sz="1600" baseline="30000" dirty="0"/>
          </a:p>
          <a:p>
            <a:endParaRPr lang="en-US" sz="1600" baseline="30000" dirty="0"/>
          </a:p>
          <a:p>
            <a:endParaRPr lang="en-US" sz="1600" baseline="30000" dirty="0"/>
          </a:p>
          <a:p>
            <a:endParaRPr lang="en-US" sz="1600" baseline="30000" dirty="0"/>
          </a:p>
          <a:p>
            <a:endParaRPr lang="en-US" sz="1600" baseline="30000" dirty="0"/>
          </a:p>
          <a:p>
            <a:r>
              <a:rPr lang="en-US" sz="1600" dirty="0"/>
              <a:t>Polishing occurs through alternating anodic and cathodic pulses.</a:t>
            </a:r>
          </a:p>
          <a:p>
            <a:r>
              <a:rPr lang="en-US" sz="1600" dirty="0"/>
              <a:t>Bipolar EP</a:t>
            </a:r>
          </a:p>
          <a:p>
            <a:pPr lvl="1"/>
            <a:r>
              <a:rPr lang="en-US" sz="1400" dirty="0"/>
              <a:t>No HF required.</a:t>
            </a:r>
          </a:p>
          <a:p>
            <a:pPr lvl="1"/>
            <a:r>
              <a:rPr lang="en-US" sz="1400" dirty="0"/>
              <a:t>Neutral, non-toxic electrolyte</a:t>
            </a:r>
          </a:p>
          <a:p>
            <a:pPr lvl="1"/>
            <a:r>
              <a:rPr lang="en-US" sz="1400" dirty="0"/>
              <a:t>Cheaper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7215C-F2E4-15C3-576A-19C6C4DCE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C8D53-A7EE-342B-6F96-D15A9A86B8B9}"/>
              </a:ext>
            </a:extLst>
          </p:cNvPr>
          <p:cNvSpPr txBox="1"/>
          <p:nvPr/>
        </p:nvSpPr>
        <p:spPr>
          <a:xfrm>
            <a:off x="1133476" y="4851221"/>
            <a:ext cx="4338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Tian, Hui, and Charles Reece. No. JLAB-ACC-19-3164; DOE/OR/23177-6266. Thomas Jefferson National Accelerator Facility (TJNAF), Newport News, VA (United States), 2019.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95314-93D6-5393-5A45-E2134926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07" y="2497685"/>
            <a:ext cx="5103586" cy="22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69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80FC-0DC8-86C5-AFA5-DF1E3F33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Bipolar Electropolishing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B7DA2-A037-917C-8493-BCF95F3C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103263" cy="3416400"/>
          </a:xfrm>
        </p:spPr>
        <p:txBody>
          <a:bodyPr/>
          <a:lstStyle/>
          <a:p>
            <a:r>
              <a:rPr lang="en-US" dirty="0"/>
              <a:t>Bipolar EP has been shown to be effective by Faraday Technology, Inc., Cornell SRF group, KEK, and Jefferson Lab.</a:t>
            </a:r>
          </a:p>
          <a:p>
            <a:r>
              <a:rPr lang="en-US" dirty="0"/>
              <a:t>Removal rate is too slow.</a:t>
            </a:r>
          </a:p>
          <a:p>
            <a:pPr lvl="1"/>
            <a:r>
              <a:rPr lang="en-US" dirty="0"/>
              <a:t>120 hours to remove 64 </a:t>
            </a:r>
            <a:r>
              <a:rPr lang="el-GR" dirty="0"/>
              <a:t>μ</a:t>
            </a:r>
            <a:r>
              <a:rPr lang="en-US" dirty="0"/>
              <a:t>m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Removal rates are limited by power supply.</a:t>
            </a:r>
          </a:p>
          <a:p>
            <a:pPr lvl="1"/>
            <a:r>
              <a:rPr lang="en-US" dirty="0"/>
              <a:t>High currents during voltage pulse</a:t>
            </a:r>
          </a:p>
          <a:p>
            <a:pPr lvl="1"/>
            <a:r>
              <a:rPr lang="en-US" dirty="0"/>
              <a:t>Limited repetition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100B4-0953-6607-B918-84DA5DCD4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9367D-4DC8-96C5-22EB-87B218FB9BCA}"/>
              </a:ext>
            </a:extLst>
          </p:cNvPr>
          <p:cNvSpPr txBox="1"/>
          <p:nvPr/>
        </p:nvSpPr>
        <p:spPr>
          <a:xfrm>
            <a:off x="223837" y="3930091"/>
            <a:ext cx="5191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F. </a:t>
            </a:r>
            <a:r>
              <a:rPr lang="en-US" sz="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Furuta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et al.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in </a:t>
            </a:r>
            <a:r>
              <a:rPr lang="en-US" sz="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Proc. 18th Int. Conf. on RF Superconductivity (SRF'17)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Lanzhou, China, July 2017, paper TUPB074, pp. 567-570, ISBN: 978-3-95450-191-5, https://doi.org/10.18429/JACoW-SRF2017-TUPB074, 2018.</a:t>
            </a:r>
          </a:p>
          <a:p>
            <a:pPr marL="228600" indent="-228600">
              <a:buAutoNum type="arabicPeriod"/>
            </a:pP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Tian, Hui, et al. No. JLAB-ACC-18-2836; DOE/OR/23177-4574; TUPO043. Thomas Jefferson National Accelerator Facility (TJNAF), Newport News, VA (United States), 2019.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D031C-EBB3-7445-CDE8-30B48BB9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14" y="276210"/>
            <a:ext cx="3114698" cy="42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B6DE0-6670-E237-AB5B-02B9209F0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343397" cy="3794522"/>
          </a:xfrm>
        </p:spPr>
        <p:txBody>
          <a:bodyPr/>
          <a:lstStyle/>
          <a:p>
            <a:r>
              <a:rPr lang="en-US" dirty="0"/>
              <a:t>Research Experience</a:t>
            </a:r>
          </a:p>
          <a:p>
            <a:pPr lvl="1"/>
            <a:r>
              <a:rPr lang="en-US" dirty="0"/>
              <a:t>Study on the Electrochemical Polishing Process Applied to Niobium SRF Cavities</a:t>
            </a:r>
          </a:p>
          <a:p>
            <a:pPr lvl="1"/>
            <a:r>
              <a:rPr lang="en-US" dirty="0"/>
              <a:t>Development of a Mechanical Polishing Process for Nb</a:t>
            </a:r>
            <a:r>
              <a:rPr lang="en-US" baseline="-25000" dirty="0"/>
              <a:t>3</a:t>
            </a:r>
            <a:r>
              <a:rPr lang="en-US" dirty="0"/>
              <a:t>Sn Coated SRF Cavities</a:t>
            </a:r>
          </a:p>
          <a:p>
            <a:pPr lvl="1"/>
            <a:r>
              <a:rPr lang="en-US" dirty="0"/>
              <a:t>Development of a New Recoating Procedure to Heal Nb</a:t>
            </a:r>
            <a:r>
              <a:rPr lang="en-US" baseline="-25000" dirty="0"/>
              <a:t>3</a:t>
            </a:r>
            <a:r>
              <a:rPr lang="en-US" dirty="0"/>
              <a:t>Sn Cavities.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D62524-ABC9-422E-097D-CA96D3D7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A853A-65C6-1F4D-097E-E10E448ED8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78F99F4-A43F-4427-AAF6-280B038C1360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E0A0A-75A0-1019-69BE-067349B4E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F64AD-219F-F214-3488-D309D4CA0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F0B01DF-B30D-A388-622C-0F720E0B368B}"/>
              </a:ext>
            </a:extLst>
          </p:cNvPr>
          <p:cNvSpPr txBox="1">
            <a:spLocks/>
          </p:cNvSpPr>
          <p:nvPr/>
        </p:nvSpPr>
        <p:spPr>
          <a:xfrm>
            <a:off x="4572000" y="796397"/>
            <a:ext cx="4343397" cy="3794522"/>
          </a:xfrm>
          <a:prstGeom prst="rect">
            <a:avLst/>
          </a:prstGeom>
        </p:spPr>
        <p:txBody>
          <a:bodyPr lIns="0" tIns="0" rIns="0" bIns="0"/>
          <a:lstStyle>
            <a:lvl1pPr marL="230188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276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3275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5850" indent="-228600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001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Proposal</a:t>
            </a:r>
          </a:p>
          <a:p>
            <a:pPr lvl="1"/>
            <a:r>
              <a:rPr lang="en-US" dirty="0"/>
              <a:t>Cost Reduction Methods for Niobium SRF Cavity Fabrication</a:t>
            </a:r>
          </a:p>
          <a:p>
            <a:pPr lvl="2"/>
            <a:r>
              <a:rPr lang="en-US" dirty="0"/>
              <a:t>Study on the HF-Free Bipolar Electrochemical Polishing Method</a:t>
            </a:r>
          </a:p>
        </p:txBody>
      </p:sp>
    </p:spTree>
    <p:extLst>
      <p:ext uri="{BB962C8B-B14F-4D97-AF65-F5344CB8AC3E}">
        <p14:creationId xmlns:p14="http://schemas.microsoft.com/office/powerpoint/2010/main" val="1340841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3F06-0DF2-A977-C98E-E5E600A7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2FC18-6DB5-08C4-9599-5FF2022FC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530300" cy="3416400"/>
          </a:xfrm>
        </p:spPr>
        <p:txBody>
          <a:bodyPr/>
          <a:lstStyle/>
          <a:p>
            <a:r>
              <a:rPr lang="en-US" dirty="0"/>
              <a:t>Understand the Bipolar EP Chemical Mechanism</a:t>
            </a:r>
          </a:p>
          <a:p>
            <a:pPr lvl="1"/>
            <a:r>
              <a:rPr lang="en-US" dirty="0"/>
              <a:t>Electrochemical impedance spectroscopy</a:t>
            </a:r>
          </a:p>
          <a:p>
            <a:pPr lvl="1"/>
            <a:r>
              <a:rPr lang="en-US" dirty="0"/>
              <a:t>Sample study</a:t>
            </a:r>
          </a:p>
          <a:p>
            <a:r>
              <a:rPr lang="en-US" dirty="0"/>
              <a:t>Optimize the parameters of the bipolar EP based on new knowledge.</a:t>
            </a:r>
          </a:p>
          <a:p>
            <a:pPr lvl="1"/>
            <a:r>
              <a:rPr lang="en-US" dirty="0"/>
              <a:t>Higher removal rates.</a:t>
            </a:r>
          </a:p>
          <a:p>
            <a:pPr lvl="1"/>
            <a:r>
              <a:rPr lang="en-US" dirty="0"/>
              <a:t>Safe, neutral electrolyte</a:t>
            </a:r>
          </a:p>
          <a:p>
            <a:r>
              <a:rPr lang="en-US" dirty="0"/>
              <a:t>Utilize KEK’s vertical EP capabilities to develop a new multi-cell capable power supply.</a:t>
            </a:r>
          </a:p>
          <a:p>
            <a:pPr lvl="1"/>
            <a:r>
              <a:rPr lang="en-US" dirty="0"/>
              <a:t>High current density</a:t>
            </a:r>
          </a:p>
          <a:p>
            <a:pPr lvl="1"/>
            <a:r>
              <a:rPr lang="en-US" dirty="0"/>
              <a:t>High repetition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6B82C-E751-C676-D70D-A003DFEC7C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B7DBA-D3C8-C0BF-798D-D79E5DE37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161" y="319314"/>
            <a:ext cx="1696106" cy="39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57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E256-16BD-B14C-2ADC-1318C4D4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72612-0B1A-3C33-7A38-EE652AA6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56343"/>
            <a:ext cx="3632638" cy="3842131"/>
          </a:xfrm>
        </p:spPr>
        <p:txBody>
          <a:bodyPr numCol="1">
            <a:normAutofit fontScale="70000" lnSpcReduction="20000"/>
          </a:bodyPr>
          <a:lstStyle/>
          <a:p>
            <a:r>
              <a:rPr lang="en-US" dirty="0"/>
              <a:t>Material Analysis</a:t>
            </a:r>
          </a:p>
          <a:p>
            <a:pPr lvl="1"/>
            <a:r>
              <a:rPr lang="en-US" dirty="0"/>
              <a:t>HR-TEM</a:t>
            </a:r>
          </a:p>
          <a:p>
            <a:pPr lvl="1"/>
            <a:r>
              <a:rPr lang="en-US" dirty="0"/>
              <a:t>FIB/SEM</a:t>
            </a:r>
          </a:p>
          <a:p>
            <a:pPr lvl="1"/>
            <a:r>
              <a:rPr lang="en-US" dirty="0"/>
              <a:t>3D EDS/EBSD</a:t>
            </a:r>
          </a:p>
          <a:p>
            <a:r>
              <a:rPr lang="en-US" dirty="0"/>
              <a:t>Electrochemistry</a:t>
            </a:r>
          </a:p>
          <a:p>
            <a:pPr lvl="1"/>
            <a:r>
              <a:rPr lang="en-US" dirty="0"/>
              <a:t>Electrochemical impedance spectroscopy</a:t>
            </a:r>
          </a:p>
          <a:p>
            <a:pPr lvl="1"/>
            <a:r>
              <a:rPr lang="en-US" dirty="0"/>
              <a:t>Complex data analysis</a:t>
            </a:r>
          </a:p>
          <a:p>
            <a:r>
              <a:rPr lang="en-US" dirty="0"/>
              <a:t>SRF Technology</a:t>
            </a:r>
          </a:p>
          <a:p>
            <a:pPr lvl="1"/>
            <a:r>
              <a:rPr lang="en-US" dirty="0"/>
              <a:t>Cavity testing</a:t>
            </a:r>
          </a:p>
          <a:p>
            <a:pPr lvl="1"/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coating</a:t>
            </a:r>
          </a:p>
          <a:p>
            <a:pPr lvl="1"/>
            <a:r>
              <a:rPr lang="en-US" dirty="0"/>
              <a:t>Electropolishing and Mechanical polishing</a:t>
            </a:r>
          </a:p>
          <a:p>
            <a:r>
              <a:rPr lang="en-US" dirty="0"/>
              <a:t>Publications</a:t>
            </a:r>
          </a:p>
          <a:p>
            <a:pPr lvl="1"/>
            <a:r>
              <a:rPr lang="en-US" dirty="0"/>
              <a:t>Viklund, Eric, et al. Superconductor Science and Technology 37.2 (2024): 025009.</a:t>
            </a:r>
          </a:p>
          <a:p>
            <a:pPr lvl="1"/>
            <a:r>
              <a:rPr lang="en-US" dirty="0"/>
              <a:t>Viklund, Eric, et al. APL Materials 12.7 (2024).</a:t>
            </a:r>
          </a:p>
          <a:p>
            <a:pPr lvl="1"/>
            <a:r>
              <a:rPr lang="en-US" dirty="0"/>
              <a:t>Viklund, E., et al. IEEE Transactions on Applied Superconductivity 33.5 (2023): 1-4.</a:t>
            </a:r>
          </a:p>
          <a:p>
            <a:pPr lvl="1"/>
            <a:r>
              <a:rPr lang="en-US" dirty="0"/>
              <a:t>Viklund, Eric, et al. No. FERMILAB-CONF-22-825-TD. Fermi National Accelerator Lab.(FNAL), Batavia, IL (United States), 2022.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8D2EA-BDEA-2B86-250C-5EA3443F30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Content Placeholder 9" descr="A close-up of a grey surface&#10;&#10;Description automatically generated">
            <a:extLst>
              <a:ext uri="{FF2B5EF4-FFF2-40B4-BE49-F238E27FC236}">
                <a16:creationId xmlns:a16="http://schemas.microsoft.com/office/drawing/2014/main" id="{E8107FF7-1F24-BC3F-F165-47ADC68E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83" y="86683"/>
            <a:ext cx="1976247" cy="1984265"/>
          </a:xfrm>
          <a:prstGeom prst="rect">
            <a:avLst/>
          </a:prstGeom>
        </p:spPr>
      </p:pic>
      <p:pic>
        <p:nvPicPr>
          <p:cNvPr id="6" name="test">
            <a:hlinkClick r:id="" action="ppaction://media"/>
            <a:extLst>
              <a:ext uri="{FF2B5EF4-FFF2-40B4-BE49-F238E27FC236}">
                <a16:creationId xmlns:a16="http://schemas.microsoft.com/office/drawing/2014/main" id="{F4D628A8-3CA9-91A3-144B-BB3D44D28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974" r="26805"/>
          <a:stretch/>
        </p:blipFill>
        <p:spPr>
          <a:xfrm>
            <a:off x="6735785" y="1547407"/>
            <a:ext cx="2408215" cy="3596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C145B-0FAB-0AC4-2B04-0B16B0A43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729" y="2349037"/>
            <a:ext cx="2488141" cy="2314180"/>
          </a:xfrm>
          <a:prstGeom prst="rect">
            <a:avLst/>
          </a:prstGeom>
        </p:spPr>
      </p:pic>
      <p:pic>
        <p:nvPicPr>
          <p:cNvPr id="9" name="Picture 8" descr="A person sitt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F389FDA3-1C28-D180-8C8F-C6D8E90B6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603" y="217714"/>
            <a:ext cx="2635352" cy="19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4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9A26AC-1B43-EFBF-43EB-4B2707C2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4" y="796397"/>
            <a:ext cx="4843460" cy="3794522"/>
          </a:xfrm>
        </p:spPr>
        <p:txBody>
          <a:bodyPr/>
          <a:lstStyle/>
          <a:p>
            <a:r>
              <a:rPr lang="en-US" dirty="0"/>
              <a:t>Etching and pitting sometimes occur in nitrogen doped niobium cavities.</a:t>
            </a:r>
          </a:p>
          <a:p>
            <a:r>
              <a:rPr lang="en-US" dirty="0"/>
              <a:t>A better understanding of EP necessary to understand and prevent these defects.</a:t>
            </a:r>
          </a:p>
          <a:p>
            <a:r>
              <a:rPr lang="en-US" dirty="0"/>
              <a:t>Sample study to test different polishing parameters.</a:t>
            </a:r>
          </a:p>
          <a:p>
            <a:pPr lvl="1"/>
            <a:r>
              <a:rPr lang="en-US" dirty="0"/>
              <a:t>Applied voltage</a:t>
            </a:r>
          </a:p>
          <a:p>
            <a:pPr lvl="1"/>
            <a:r>
              <a:rPr lang="en-US" dirty="0"/>
              <a:t>Electrolyte temperature</a:t>
            </a:r>
          </a:p>
          <a:p>
            <a:pPr lvl="1"/>
            <a:r>
              <a:rPr lang="en-US" dirty="0"/>
              <a:t>Nitrogen doping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1C3AE2-3A33-541E-3E01-C1006301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Electropolishing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212A2-B1E7-C5B2-62B4-A7B5CC0143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592ED42-716A-4915-A190-7138056C304D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33C26-181F-8C1E-DFD5-C7A169CF3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5B9D0-FE0F-2FDC-4D4E-01F03C42E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D055B55-FCDB-C963-BE95-2B65CA72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12" y="434086"/>
            <a:ext cx="3033775" cy="2263875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B80E7537-84B3-9BC6-3206-61F90D7D5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48" y="2824182"/>
            <a:ext cx="3780052" cy="1812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872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F6567F-FE0A-C5DE-EEFC-BC7C2F90C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8672513" cy="1631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Etching was caused by low polishing voltage.</a:t>
            </a:r>
          </a:p>
          <a:p>
            <a:pPr lvl="1"/>
            <a:r>
              <a:rPr lang="en-US" dirty="0"/>
              <a:t>Nitrogen doping shows no effect on etching.</a:t>
            </a:r>
          </a:p>
          <a:p>
            <a:pPr lvl="1"/>
            <a:r>
              <a:rPr lang="en-US" dirty="0"/>
              <a:t>Temperature has no direct impact but can cause an ohmic voltage drop in the electrolyte due to high currents.</a:t>
            </a:r>
          </a:p>
          <a:p>
            <a:r>
              <a:rPr lang="en-US" dirty="0"/>
              <a:t>Increased voltage and cathode surface area required to prevent etching.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5AEE7-2513-D041-D633-44AB01C3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Analysis of Electropolished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600B4-DAE4-0B68-6EF7-E1692AA61A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D4785FF-D5A2-461F-94A1-547EB6089025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CD7C4-F723-BBCD-A7A2-5ACC15E4E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BF64C-D02C-CAD9-D83C-599E19B5F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8AC2D6-1B16-F359-16F0-803C45C96108}"/>
              </a:ext>
            </a:extLst>
          </p:cNvPr>
          <p:cNvGrpSpPr/>
          <p:nvPr/>
        </p:nvGrpSpPr>
        <p:grpSpPr>
          <a:xfrm>
            <a:off x="5150011" y="2672987"/>
            <a:ext cx="3703831" cy="1833317"/>
            <a:chOff x="4654543" y="2427741"/>
            <a:chExt cx="4199300" cy="20785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D0B5286-18D4-C151-7FC4-4F784E43C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7176" y="675108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9C80DA1F-4630-AF85-FF2F-0DEC6BB8F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8354" y="1367962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696AA6-C6E7-A4BE-E98E-898307BA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8354" y="2060816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4596F4-4313-C28B-B1B6-D9AF42D7678F}"/>
              </a:ext>
            </a:extLst>
          </p:cNvPr>
          <p:cNvGrpSpPr/>
          <p:nvPr/>
        </p:nvGrpSpPr>
        <p:grpSpPr>
          <a:xfrm>
            <a:off x="736827" y="2673367"/>
            <a:ext cx="3692424" cy="1833317"/>
            <a:chOff x="-478517" y="1350325"/>
            <a:chExt cx="6439214" cy="319711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1BAD074-A683-5E58-7F35-E15ECB020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07754" y="-1335946"/>
              <a:ext cx="1065706" cy="643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DF40A8EA-8A07-08C4-D8F7-EC6998A29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08719" y="-270238"/>
              <a:ext cx="1065706" cy="643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7383D13-1FBE-55C8-2CAB-1D996D3F7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08720" y="795467"/>
              <a:ext cx="1065706" cy="643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B3519B-D8C7-1945-5B49-F72CF23BA583}"/>
              </a:ext>
            </a:extLst>
          </p:cNvPr>
          <p:cNvSpPr txBox="1"/>
          <p:nvPr/>
        </p:nvSpPr>
        <p:spPr>
          <a:xfrm>
            <a:off x="814955" y="2439920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329D0-BB41-3E53-F2DB-62704C5F10FD}"/>
              </a:ext>
            </a:extLst>
          </p:cNvPr>
          <p:cNvSpPr txBox="1"/>
          <p:nvPr/>
        </p:nvSpPr>
        <p:spPr>
          <a:xfrm>
            <a:off x="1271047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B8913-629B-090E-A797-D58903E8D8B4}"/>
              </a:ext>
            </a:extLst>
          </p:cNvPr>
          <p:cNvSpPr txBox="1"/>
          <p:nvPr/>
        </p:nvSpPr>
        <p:spPr>
          <a:xfrm>
            <a:off x="1727139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AA29F-7ED9-0C38-CA10-41B24CE20123}"/>
              </a:ext>
            </a:extLst>
          </p:cNvPr>
          <p:cNvSpPr txBox="1"/>
          <p:nvPr/>
        </p:nvSpPr>
        <p:spPr>
          <a:xfrm>
            <a:off x="2177754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AEC4F-7C5A-9EA1-3F01-46E06EDA8DB3}"/>
              </a:ext>
            </a:extLst>
          </p:cNvPr>
          <p:cNvSpPr txBox="1"/>
          <p:nvPr/>
        </p:nvSpPr>
        <p:spPr>
          <a:xfrm>
            <a:off x="2633846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16B4F-D6CD-81A4-D3D2-F485758C337E}"/>
              </a:ext>
            </a:extLst>
          </p:cNvPr>
          <p:cNvSpPr txBox="1"/>
          <p:nvPr/>
        </p:nvSpPr>
        <p:spPr>
          <a:xfrm>
            <a:off x="3080265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6AB900-7E63-4559-87BE-0C4AF64CEFBC}"/>
              </a:ext>
            </a:extLst>
          </p:cNvPr>
          <p:cNvSpPr txBox="1"/>
          <p:nvPr/>
        </p:nvSpPr>
        <p:spPr>
          <a:xfrm>
            <a:off x="3547686" y="2454713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26498-BA3B-1658-7A10-CC2B91758470}"/>
              </a:ext>
            </a:extLst>
          </p:cNvPr>
          <p:cNvSpPr txBox="1"/>
          <p:nvPr/>
        </p:nvSpPr>
        <p:spPr>
          <a:xfrm>
            <a:off x="3999734" y="2454713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71173-C719-AB03-5A01-FAF6BA2011A5}"/>
              </a:ext>
            </a:extLst>
          </p:cNvPr>
          <p:cNvSpPr txBox="1"/>
          <p:nvPr/>
        </p:nvSpPr>
        <p:spPr>
          <a:xfrm>
            <a:off x="116679" y="2448638"/>
            <a:ext cx="655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0A35A1-4E5B-3CC2-E396-32CB093134D2}"/>
              </a:ext>
            </a:extLst>
          </p:cNvPr>
          <p:cNvSpPr txBox="1"/>
          <p:nvPr/>
        </p:nvSpPr>
        <p:spPr>
          <a:xfrm>
            <a:off x="119525" y="2805195"/>
            <a:ext cx="757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Undoped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4DEEC-DE61-6E06-BB34-EA3C8FCD1DCD}"/>
              </a:ext>
            </a:extLst>
          </p:cNvPr>
          <p:cNvSpPr txBox="1"/>
          <p:nvPr/>
        </p:nvSpPr>
        <p:spPr>
          <a:xfrm>
            <a:off x="119525" y="3401508"/>
            <a:ext cx="65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C4FC1-0F1D-D638-B216-D5FA369DC243}"/>
              </a:ext>
            </a:extLst>
          </p:cNvPr>
          <p:cNvSpPr txBox="1"/>
          <p:nvPr/>
        </p:nvSpPr>
        <p:spPr>
          <a:xfrm>
            <a:off x="113631" y="3896096"/>
            <a:ext cx="655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 Cold 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130AB-1D29-9004-452C-12D5229245C7}"/>
              </a:ext>
            </a:extLst>
          </p:cNvPr>
          <p:cNvSpPr txBox="1"/>
          <p:nvPr/>
        </p:nvSpPr>
        <p:spPr>
          <a:xfrm>
            <a:off x="5218788" y="2448638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1CF32A-73F8-FA07-4C08-43C43C29EDFB}"/>
              </a:ext>
            </a:extLst>
          </p:cNvPr>
          <p:cNvSpPr txBox="1"/>
          <p:nvPr/>
        </p:nvSpPr>
        <p:spPr>
          <a:xfrm>
            <a:off x="5674880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68C62-4E1C-3CBD-F25B-A4702626390E}"/>
              </a:ext>
            </a:extLst>
          </p:cNvPr>
          <p:cNvSpPr txBox="1"/>
          <p:nvPr/>
        </p:nvSpPr>
        <p:spPr>
          <a:xfrm>
            <a:off x="6130972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CF107B-BC1B-348D-FAFE-EF87EC1D7265}"/>
              </a:ext>
            </a:extLst>
          </p:cNvPr>
          <p:cNvSpPr txBox="1"/>
          <p:nvPr/>
        </p:nvSpPr>
        <p:spPr>
          <a:xfrm>
            <a:off x="6581587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7D065-79DA-76B4-6E3E-B35E79F5FFA3}"/>
              </a:ext>
            </a:extLst>
          </p:cNvPr>
          <p:cNvSpPr txBox="1"/>
          <p:nvPr/>
        </p:nvSpPr>
        <p:spPr>
          <a:xfrm>
            <a:off x="7037679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A028D7-0C4B-9189-DD62-7D83F6FA7126}"/>
              </a:ext>
            </a:extLst>
          </p:cNvPr>
          <p:cNvSpPr txBox="1"/>
          <p:nvPr/>
        </p:nvSpPr>
        <p:spPr>
          <a:xfrm>
            <a:off x="7484098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BD9263-6F7F-4939-B02F-3F40B384128C}"/>
              </a:ext>
            </a:extLst>
          </p:cNvPr>
          <p:cNvSpPr txBox="1"/>
          <p:nvPr/>
        </p:nvSpPr>
        <p:spPr>
          <a:xfrm>
            <a:off x="7951519" y="2463431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848635-47FA-0ACB-C6A8-E108E777A7A7}"/>
              </a:ext>
            </a:extLst>
          </p:cNvPr>
          <p:cNvSpPr txBox="1"/>
          <p:nvPr/>
        </p:nvSpPr>
        <p:spPr>
          <a:xfrm>
            <a:off x="8403567" y="2463431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2CAAE4-4EFE-E290-D7FF-16A187A99BF8}"/>
              </a:ext>
            </a:extLst>
          </p:cNvPr>
          <p:cNvSpPr txBox="1"/>
          <p:nvPr/>
        </p:nvSpPr>
        <p:spPr>
          <a:xfrm>
            <a:off x="4520512" y="2457356"/>
            <a:ext cx="655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Voltage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B27E9-4B37-6496-351E-ACB33CD1F9C1}"/>
              </a:ext>
            </a:extLst>
          </p:cNvPr>
          <p:cNvSpPr txBox="1"/>
          <p:nvPr/>
        </p:nvSpPr>
        <p:spPr>
          <a:xfrm>
            <a:off x="4523358" y="2813913"/>
            <a:ext cx="757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Undoped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22E116C-857F-2896-0631-FC2A7B551A11}"/>
              </a:ext>
            </a:extLst>
          </p:cNvPr>
          <p:cNvSpPr txBox="1"/>
          <p:nvPr/>
        </p:nvSpPr>
        <p:spPr>
          <a:xfrm>
            <a:off x="4523358" y="3410226"/>
            <a:ext cx="65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664D10D-F435-33EE-6DE9-137C50B9E30A}"/>
              </a:ext>
            </a:extLst>
          </p:cNvPr>
          <p:cNvSpPr txBox="1"/>
          <p:nvPr/>
        </p:nvSpPr>
        <p:spPr>
          <a:xfrm>
            <a:off x="4517464" y="3904814"/>
            <a:ext cx="655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 Cold EP</a:t>
            </a:r>
          </a:p>
        </p:txBody>
      </p:sp>
    </p:spTree>
    <p:extLst>
      <p:ext uri="{BB962C8B-B14F-4D97-AF65-F5344CB8AC3E}">
        <p14:creationId xmlns:p14="http://schemas.microsoft.com/office/powerpoint/2010/main" val="55745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2ED008-453D-51D6-74B9-180D27FE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845" y="275346"/>
            <a:ext cx="4868155" cy="486815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E59FCB-0D07-FFE7-8EB9-37E0CD00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047241" cy="3794522"/>
          </a:xfrm>
        </p:spPr>
        <p:txBody>
          <a:bodyPr/>
          <a:lstStyle/>
          <a:p>
            <a:r>
              <a:rPr lang="en-US" dirty="0"/>
              <a:t>Electrochemical impedance spectroscopy (EIS) </a:t>
            </a:r>
          </a:p>
          <a:p>
            <a:pPr lvl="1"/>
            <a:r>
              <a:rPr lang="en-US" dirty="0"/>
              <a:t>A small alternating voltage is applied.</a:t>
            </a:r>
          </a:p>
          <a:p>
            <a:pPr lvl="1"/>
            <a:r>
              <a:rPr lang="en-US" dirty="0"/>
              <a:t>Electrical impedance spectrum is measured.</a:t>
            </a:r>
          </a:p>
          <a:p>
            <a:r>
              <a:rPr lang="en-US" dirty="0"/>
              <a:t>Impedance spectrum gives information on the chemical processes on the electrode.</a:t>
            </a:r>
          </a:p>
          <a:p>
            <a:r>
              <a:rPr lang="en-US" dirty="0"/>
              <a:t>How do we interpret this data?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317D43-610E-F823-F6CB-1ED577E4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Electrochemical Impedance Spectroscopy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1B41A-EE48-7747-27D5-7023E6B3EB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43AE8D1-B84D-4AE1-81BC-4C4F3B03A7FF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4240B-795B-0462-E0FE-2D5520A43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0A98B-50A5-5780-803D-3041128A0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7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841551-D1D9-167F-9A39-AD1D8778C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4" y="796397"/>
            <a:ext cx="4067626" cy="3794522"/>
          </a:xfrm>
        </p:spPr>
        <p:txBody>
          <a:bodyPr/>
          <a:lstStyle/>
          <a:p>
            <a:r>
              <a:rPr lang="en-US" dirty="0"/>
              <a:t>Distribution of Relaxation Times</a:t>
            </a:r>
          </a:p>
          <a:p>
            <a:pPr lvl="1"/>
            <a:r>
              <a:rPr lang="en-US" dirty="0"/>
              <a:t>Calculate the relaxation time of different surface processes.</a:t>
            </a:r>
          </a:p>
          <a:p>
            <a:r>
              <a:rPr lang="en-US" dirty="0"/>
              <a:t>Three distinct relaxation times</a:t>
            </a:r>
          </a:p>
          <a:p>
            <a:pPr lvl="1"/>
            <a:r>
              <a:rPr lang="en-US" dirty="0"/>
              <a:t>Double layer capacitance</a:t>
            </a:r>
          </a:p>
          <a:p>
            <a:pPr lvl="1"/>
            <a:r>
              <a:rPr lang="en-US" dirty="0"/>
              <a:t>Low voltage </a:t>
            </a:r>
            <a:r>
              <a:rPr lang="en-US" dirty="0" err="1"/>
              <a:t>NbO</a:t>
            </a:r>
            <a:r>
              <a:rPr lang="en-US" dirty="0"/>
              <a:t> oxidation peak</a:t>
            </a:r>
          </a:p>
          <a:p>
            <a:pPr lvl="1"/>
            <a:r>
              <a:rPr lang="en-US" dirty="0"/>
              <a:t>High voltage Nb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</a:t>
            </a:r>
            <a:r>
              <a:rPr lang="en-US" dirty="0"/>
              <a:t> oxidation peak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C3AA2-7B6A-D8BF-7055-A6D27320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Using Distribution of Relaxation Times Fitting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98157-D5CB-5BC6-86DB-3A9647B848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5A84385-4804-4785-9D74-D68556970D45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C0F0B-9C43-95A7-FA7C-71F712004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B80FF-935B-C036-89FF-C5152CDC8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D8D3D8-ECFF-E598-92A6-55FE6A68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229" y="1014185"/>
            <a:ext cx="4847771" cy="36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8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7EF360-A515-4C26-0F8C-5E37A1C63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5271B9-CC6F-46CC-E23A-C8A26831F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</a:t>
            </a:r>
            <a:r>
              <a:rPr lang="en-US" dirty="0"/>
              <a:t> Oxidation Effect on Surface Finish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888B5-308B-3782-EAB6-0D50C71DE9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1E70A78-53BD-4791-8CD9-486DEEDED681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3A7B7-66E8-BBF6-DF1B-A33FAA950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4CAC8-E926-5F4B-20FC-F1D2020F7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D1CD9A-4328-54F9-92A8-C0AB8CA5F248}"/>
              </a:ext>
            </a:extLst>
          </p:cNvPr>
          <p:cNvGrpSpPr/>
          <p:nvPr/>
        </p:nvGrpSpPr>
        <p:grpSpPr>
          <a:xfrm>
            <a:off x="5150011" y="2672987"/>
            <a:ext cx="3703831" cy="1833317"/>
            <a:chOff x="4654543" y="2427741"/>
            <a:chExt cx="4199300" cy="2078563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969D1E3-0AA6-6D86-70E9-89F1909C2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7176" y="675108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93B6A534-D75B-70DF-706A-F0CBCABE5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8354" y="1367962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F835AB8-06C3-EEDC-D0B8-2496763222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8354" y="2060816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E01026B-D3C2-B40A-0D4B-28FE0BB5B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" y="955090"/>
            <a:ext cx="4847771" cy="36358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F4E4B9-588C-3915-3013-28ABD5A6E1DA}"/>
              </a:ext>
            </a:extLst>
          </p:cNvPr>
          <p:cNvSpPr txBox="1"/>
          <p:nvPr/>
        </p:nvSpPr>
        <p:spPr>
          <a:xfrm>
            <a:off x="5218788" y="2448638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757E1-24D0-D68B-8B98-2E3AF986F43E}"/>
              </a:ext>
            </a:extLst>
          </p:cNvPr>
          <p:cNvSpPr txBox="1"/>
          <p:nvPr/>
        </p:nvSpPr>
        <p:spPr>
          <a:xfrm>
            <a:off x="5674880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B2CE7-C040-AFEA-5B4F-1E8EDF0EE922}"/>
              </a:ext>
            </a:extLst>
          </p:cNvPr>
          <p:cNvSpPr txBox="1"/>
          <p:nvPr/>
        </p:nvSpPr>
        <p:spPr>
          <a:xfrm>
            <a:off x="6130972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727D28-62A7-13D7-64BA-30F21BADF3BC}"/>
              </a:ext>
            </a:extLst>
          </p:cNvPr>
          <p:cNvSpPr txBox="1"/>
          <p:nvPr/>
        </p:nvSpPr>
        <p:spPr>
          <a:xfrm>
            <a:off x="6581587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9F2D1-D847-F716-A557-304EB93B7D76}"/>
              </a:ext>
            </a:extLst>
          </p:cNvPr>
          <p:cNvSpPr txBox="1"/>
          <p:nvPr/>
        </p:nvSpPr>
        <p:spPr>
          <a:xfrm>
            <a:off x="7037679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DB4B12-CDA9-5240-F3C4-718061AF01D9}"/>
              </a:ext>
            </a:extLst>
          </p:cNvPr>
          <p:cNvSpPr txBox="1"/>
          <p:nvPr/>
        </p:nvSpPr>
        <p:spPr>
          <a:xfrm>
            <a:off x="7484098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07566E-5DDA-8E7B-6958-B8C541C2EC06}"/>
              </a:ext>
            </a:extLst>
          </p:cNvPr>
          <p:cNvSpPr txBox="1"/>
          <p:nvPr/>
        </p:nvSpPr>
        <p:spPr>
          <a:xfrm>
            <a:off x="7951519" y="2463431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B8089-A8E0-7C2E-1C59-F3CE2022A0A0}"/>
              </a:ext>
            </a:extLst>
          </p:cNvPr>
          <p:cNvSpPr txBox="1"/>
          <p:nvPr/>
        </p:nvSpPr>
        <p:spPr>
          <a:xfrm>
            <a:off x="8403567" y="2463431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9299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75A422-295F-3E8A-A739-1F2695A5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Niobium – Nb</a:t>
            </a:r>
            <a:r>
              <a:rPr lang="en-US" baseline="-25000" dirty="0"/>
              <a:t>3</a:t>
            </a:r>
            <a:r>
              <a:rPr lang="en-US" dirty="0"/>
              <a:t>Sn Thin Film Cavities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2C11A-2786-EA69-8D56-0373C54E20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A734854-7BDF-4B66-89D0-49AF9A514E83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41775-857C-00F6-9149-1532A223F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9C8434-0E9F-0C43-CF30-DE96F6243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382957"/>
              </p:ext>
            </p:extLst>
          </p:nvPr>
        </p:nvGraphicFramePr>
        <p:xfrm>
          <a:off x="1249960" y="1537018"/>
          <a:ext cx="65427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448">
                  <a:extLst>
                    <a:ext uri="{9D8B030D-6E8A-4147-A177-3AD203B41FA5}">
                      <a16:colId xmlns:a16="http://schemas.microsoft.com/office/drawing/2014/main" val="1758778039"/>
                    </a:ext>
                  </a:extLst>
                </a:gridCol>
                <a:gridCol w="1700118">
                  <a:extLst>
                    <a:ext uri="{9D8B030D-6E8A-4147-A177-3AD203B41FA5}">
                      <a16:colId xmlns:a16="http://schemas.microsoft.com/office/drawing/2014/main" val="3218831094"/>
                    </a:ext>
                  </a:extLst>
                </a:gridCol>
                <a:gridCol w="1619075">
                  <a:extLst>
                    <a:ext uri="{9D8B030D-6E8A-4147-A177-3AD203B41FA5}">
                      <a16:colId xmlns:a16="http://schemas.microsoft.com/office/drawing/2014/main" val="675116441"/>
                    </a:ext>
                  </a:extLst>
                </a:gridCol>
                <a:gridCol w="1698120">
                  <a:extLst>
                    <a:ext uri="{9D8B030D-6E8A-4147-A177-3AD203B41FA5}">
                      <a16:colId xmlns:a16="http://schemas.microsoft.com/office/drawing/2014/main" val="2539624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Sn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60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  <a:r>
                        <a:rPr lang="en-US" baseline="-25000" dirty="0"/>
                        <a:t>@4K,1.3GHz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</a:t>
                      </a:r>
                      <a:r>
                        <a:rPr lang="en-US" baseline="30000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7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MV/m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08264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27E24B9-CECA-99F3-3144-56F9B9CDE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/>
              <a:t>Eric Viklund | KEK Interview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232896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9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CFD392F2-85A0-4A84-A0AD-B3BABF9031FF}" vid="{CE0A0621-7B09-4BA0-B664-DEC6032F9F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Fermi_Template</Template>
  <TotalTime>65212</TotalTime>
  <Words>1611</Words>
  <Application>Microsoft Office PowerPoint</Application>
  <PresentationFormat>On-screen Show (16:9)</PresentationFormat>
  <Paragraphs>353</Paragraphs>
  <Slides>31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Helvetica</vt:lpstr>
      <vt:lpstr>Times New Roman</vt:lpstr>
      <vt:lpstr>Fermilab_PPT_090915</vt:lpstr>
      <vt:lpstr>PowerPoint Presentation</vt:lpstr>
      <vt:lpstr>Personal Introduction</vt:lpstr>
      <vt:lpstr>Outline</vt:lpstr>
      <vt:lpstr>Electropolishing Study</vt:lpstr>
      <vt:lpstr>Surface Analysis of Electropolished Samples</vt:lpstr>
      <vt:lpstr>Electrochemical Impedance Spectroscopy</vt:lpstr>
      <vt:lpstr>Data Analysis Using Distribution of Relaxation Times Fitting</vt:lpstr>
      <vt:lpstr>Nb2O5 Oxidation Effect on Surface Finish</vt:lpstr>
      <vt:lpstr>Beyond Niobium – Nb3Sn Thin Film Cavities</vt:lpstr>
      <vt:lpstr>Beyond Niobium – Nb3Sn Thin Film Cavities</vt:lpstr>
      <vt:lpstr>Beyond Niobium – Nb3Sn Thin Film Cavities</vt:lpstr>
      <vt:lpstr>Challenges of Nb3Sn Cavity Fabrication</vt:lpstr>
      <vt:lpstr>Investigation of Sn Deficient Regions Using 3D Tomography</vt:lpstr>
      <vt:lpstr>Combined 3D EDS and EBSD</vt:lpstr>
      <vt:lpstr>Centrifugal Barrel Polishing (CBP)</vt:lpstr>
      <vt:lpstr>Nb3Sn Sample Polishing Using a Coupon Cavity</vt:lpstr>
      <vt:lpstr>PowerPoint Presentation</vt:lpstr>
      <vt:lpstr>PowerPoint Presentation</vt:lpstr>
      <vt:lpstr>Nanoscale Image of a Polished Nb3Sn Thin Film</vt:lpstr>
      <vt:lpstr>CBP Surface Roughness and Removal Rate</vt:lpstr>
      <vt:lpstr>Applying Centrifugal Barrel Polishing (CBP) to a Nb3Sn Cavity</vt:lpstr>
      <vt:lpstr>Performance of a Mechanically Polished Nb3Sn SRF Cavity</vt:lpstr>
      <vt:lpstr>Recoating Heals Degraded Nb3Sn Cavities</vt:lpstr>
      <vt:lpstr>Recoated Cavity T-Map</vt:lpstr>
      <vt:lpstr>Finding the Mechanism of Nb3Sn Cavity Healing</vt:lpstr>
      <vt:lpstr>Results of Wire Study</vt:lpstr>
      <vt:lpstr>PowerPoint Presentation</vt:lpstr>
      <vt:lpstr>HF-Free Bipolar Electropolishing</vt:lpstr>
      <vt:lpstr>Bipolar Electropolishing Study</vt:lpstr>
      <vt:lpstr>Plan of Study</vt:lpstr>
      <vt:lpstr>Research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Viklund, Eric</dc:creator>
  <cp:lastModifiedBy>Eric A. Viklund</cp:lastModifiedBy>
  <cp:revision>119</cp:revision>
  <cp:lastPrinted>2014-01-20T19:40:21Z</cp:lastPrinted>
  <dcterms:created xsi:type="dcterms:W3CDTF">2022-08-09T21:38:58Z</dcterms:created>
  <dcterms:modified xsi:type="dcterms:W3CDTF">2024-08-28T22:20:57Z</dcterms:modified>
</cp:coreProperties>
</file>